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28"/>
  </p:notesMasterIdLst>
  <p:sldIdLst>
    <p:sldId id="256" r:id="rId2"/>
    <p:sldId id="257" r:id="rId3"/>
    <p:sldId id="270" r:id="rId4"/>
    <p:sldId id="259" r:id="rId5"/>
    <p:sldId id="258" r:id="rId6"/>
    <p:sldId id="260" r:id="rId7"/>
    <p:sldId id="273" r:id="rId8"/>
    <p:sldId id="261" r:id="rId9"/>
    <p:sldId id="278" r:id="rId10"/>
    <p:sldId id="276" r:id="rId11"/>
    <p:sldId id="263" r:id="rId12"/>
    <p:sldId id="279" r:id="rId13"/>
    <p:sldId id="264" r:id="rId14"/>
    <p:sldId id="280" r:id="rId15"/>
    <p:sldId id="265" r:id="rId16"/>
    <p:sldId id="283" r:id="rId17"/>
    <p:sldId id="284" r:id="rId18"/>
    <p:sldId id="274" r:id="rId19"/>
    <p:sldId id="266" r:id="rId20"/>
    <p:sldId id="271" r:id="rId21"/>
    <p:sldId id="262" r:id="rId22"/>
    <p:sldId id="267" r:id="rId23"/>
    <p:sldId id="282" r:id="rId24"/>
    <p:sldId id="268" r:id="rId25"/>
    <p:sldId id="277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596">
          <p15:clr>
            <a:srgbClr val="A4A3A4"/>
          </p15:clr>
        </p15:guide>
        <p15:guide id="3" orient="horz" pos="2724">
          <p15:clr>
            <a:srgbClr val="A4A3A4"/>
          </p15:clr>
        </p15:guide>
        <p15:guide id="4" pos="2880">
          <p15:clr>
            <a:srgbClr val="A4A3A4"/>
          </p15:clr>
        </p15:guide>
        <p15:guide id="5" pos="2316">
          <p15:clr>
            <a:srgbClr val="A4A3A4"/>
          </p15:clr>
        </p15:guide>
        <p15:guide id="6" pos="34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8FF"/>
    <a:srgbClr val="5295F8"/>
    <a:srgbClr val="005EF6"/>
    <a:srgbClr val="3382F7"/>
    <a:srgbClr val="007FDE"/>
    <a:srgbClr val="4E93F8"/>
    <a:srgbClr val="8FBBFB"/>
    <a:srgbClr val="C80000"/>
    <a:srgbClr val="9E0000"/>
    <a:srgbClr val="F57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2" autoAdjust="0"/>
    <p:restoredTop sz="75844" autoAdjust="0"/>
  </p:normalViewPr>
  <p:slideViewPr>
    <p:cSldViewPr snapToGrid="0" snapToObjects="1">
      <p:cViewPr>
        <p:scale>
          <a:sx n="65" d="100"/>
          <a:sy n="65" d="100"/>
        </p:scale>
        <p:origin x="-492" y="-72"/>
      </p:cViewPr>
      <p:guideLst>
        <p:guide orient="horz" pos="2160"/>
        <p:guide orient="horz" pos="1596"/>
        <p:guide orient="horz" pos="2724"/>
        <p:guide pos="2880"/>
        <p:guide pos="2316"/>
        <p:guide pos="3444"/>
      </p:guideLst>
    </p:cSldViewPr>
  </p:slideViewPr>
  <p:outlineViewPr>
    <p:cViewPr>
      <p:scale>
        <a:sx n="33" d="100"/>
        <a:sy n="33" d="100"/>
      </p:scale>
      <p:origin x="0" y="341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23010334645669"/>
          <c:y val="1.5625E-2"/>
        </c:manualLayout>
      </c:layout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22382808398950099"/>
          <c:y val="0.278608513779528"/>
          <c:w val="0.39192716535433098"/>
          <c:h val="0.53142372047244102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Nombres de tests des fonctionnalités</c:v>
                </c:pt>
              </c:strCache>
            </c:strRef>
          </c:tx>
          <c:dLbls>
            <c:dLbl>
              <c:idx val="1"/>
              <c:layout>
                <c:manualLayout>
                  <c:x val="-3.3333333333333298E-2"/>
                  <c:y val="-4.687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6666666666666601E-2"/>
                  <c:y val="-9.3749999999999997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6666666666666701E-2"/>
                  <c:y val="-2.812500000000000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2.0833333333333301E-2"/>
                  <c:y val="3.1250000000000002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1.6666666666666701E-2"/>
                  <c:y val="-1.562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1.6666666666666701E-2"/>
                  <c:y val="-6.2500000000000003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Feuil1!$A$2:$A$9</c:f>
              <c:strCache>
                <c:ptCount val="8"/>
                <c:pt idx="0">
                  <c:v>Barres de pointage</c:v>
                </c:pt>
                <c:pt idx="1">
                  <c:v>Pop-up actions</c:v>
                </c:pt>
                <c:pt idx="2">
                  <c:v>Pop-up raccourcis</c:v>
                </c:pt>
                <c:pt idx="3">
                  <c:v>Préférences</c:v>
                </c:pt>
                <c:pt idx="4">
                  <c:v>Clavier</c:v>
                </c:pt>
                <c:pt idx="5">
                  <c:v>Appel</c:v>
                </c:pt>
                <c:pt idx="6">
                  <c:v>Verrouillage</c:v>
                </c:pt>
                <c:pt idx="7">
                  <c:v>Synthèse vocale</c:v>
                </c:pt>
              </c:strCache>
            </c:strRef>
          </c:cat>
          <c:val>
            <c:numRef>
              <c:f>Feuil1!$B$2:$B$9</c:f>
              <c:numCache>
                <c:formatCode>General</c:formatCode>
                <c:ptCount val="8"/>
                <c:pt idx="0">
                  <c:v>6</c:v>
                </c:pt>
                <c:pt idx="1">
                  <c:v>12</c:v>
                </c:pt>
                <c:pt idx="2">
                  <c:v>8</c:v>
                </c:pt>
                <c:pt idx="3">
                  <c:v>13</c:v>
                </c:pt>
                <c:pt idx="4">
                  <c:v>8</c:v>
                </c:pt>
                <c:pt idx="5">
                  <c:v>9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spPr>
    <a:ln w="12700">
      <a:noFill/>
    </a:ln>
  </c:spPr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 smtClean="0"/>
              <a:t>Heures</a:t>
            </a:r>
            <a:r>
              <a:rPr lang="en-US" baseline="0" dirty="0" smtClean="0"/>
              <a:t> de travail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Feuil1!$A$2:$A$6</c:f>
              <c:strCache>
                <c:ptCount val="5"/>
                <c:pt idx="0">
                  <c:v>Raphaël</c:v>
                </c:pt>
                <c:pt idx="1">
                  <c:v>Mehdi</c:v>
                </c:pt>
                <c:pt idx="2">
                  <c:v>Yoann</c:v>
                </c:pt>
                <c:pt idx="3">
                  <c:v>Florent</c:v>
                </c:pt>
                <c:pt idx="4">
                  <c:v>Sacha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73.599999999999994</c:v>
                </c:pt>
                <c:pt idx="1">
                  <c:v>95.5</c:v>
                </c:pt>
                <c:pt idx="2">
                  <c:v>79.8</c:v>
                </c:pt>
                <c:pt idx="3">
                  <c:v>81.7</c:v>
                </c:pt>
                <c:pt idx="4">
                  <c:v>31.5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659840"/>
        <c:axId val="66661376"/>
      </c:barChart>
      <c:catAx>
        <c:axId val="66659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6661376"/>
        <c:crosses val="autoZero"/>
        <c:auto val="1"/>
        <c:lblAlgn val="ctr"/>
        <c:lblOffset val="100"/>
        <c:noMultiLvlLbl val="0"/>
      </c:catAx>
      <c:valAx>
        <c:axId val="666613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6659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24F59-7ABD-46FA-8DF4-1082140EEFC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8C61DF0-47AD-4572-B567-BA87C6AA392D}">
      <dgm:prSet phldrT="[Texte]"/>
      <dgm:spPr/>
      <dgm:t>
        <a:bodyPr/>
        <a:lstStyle/>
        <a:p>
          <a:r>
            <a:rPr lang="fr-FR" dirty="0" smtClean="0"/>
            <a:t>Rendez-vous 9h</a:t>
          </a:r>
          <a:endParaRPr lang="fr-FR" dirty="0"/>
        </a:p>
      </dgm:t>
    </dgm:pt>
    <dgm:pt modelId="{AC9A56C8-842D-4323-9D18-1D65B3796AD8}" type="parTrans" cxnId="{DC76FDC4-6FB7-45A6-ACA7-54CFB8C2C677}">
      <dgm:prSet/>
      <dgm:spPr/>
      <dgm:t>
        <a:bodyPr/>
        <a:lstStyle/>
        <a:p>
          <a:endParaRPr lang="fr-FR"/>
        </a:p>
      </dgm:t>
    </dgm:pt>
    <dgm:pt modelId="{7453190C-7EB0-4800-9E96-1D40F33A03DE}" type="sibTrans" cxnId="{DC76FDC4-6FB7-45A6-ACA7-54CFB8C2C677}">
      <dgm:prSet/>
      <dgm:spPr/>
      <dgm:t>
        <a:bodyPr/>
        <a:lstStyle/>
        <a:p>
          <a:endParaRPr lang="fr-FR"/>
        </a:p>
      </dgm:t>
    </dgm:pt>
    <dgm:pt modelId="{89E95570-AC59-4883-80A2-618995D0D4EC}">
      <dgm:prSet phldrT="[Texte]"/>
      <dgm:spPr/>
      <dgm:t>
        <a:bodyPr/>
        <a:lstStyle/>
        <a:p>
          <a:r>
            <a:rPr lang="fr-FR" dirty="0" smtClean="0"/>
            <a:t>Mise à jour tableaux de bord</a:t>
          </a:r>
          <a:endParaRPr lang="fr-FR" dirty="0"/>
        </a:p>
      </dgm:t>
    </dgm:pt>
    <dgm:pt modelId="{A10B54A3-854A-4026-AC49-82583BB36561}" type="parTrans" cxnId="{8244F6BF-55DD-49DC-904E-EED1FB431AC7}">
      <dgm:prSet/>
      <dgm:spPr/>
      <dgm:t>
        <a:bodyPr/>
        <a:lstStyle/>
        <a:p>
          <a:endParaRPr lang="fr-FR"/>
        </a:p>
      </dgm:t>
    </dgm:pt>
    <dgm:pt modelId="{26173E7E-5FED-4DB9-8993-1213F8BC2273}" type="sibTrans" cxnId="{8244F6BF-55DD-49DC-904E-EED1FB431AC7}">
      <dgm:prSet/>
      <dgm:spPr/>
      <dgm:t>
        <a:bodyPr/>
        <a:lstStyle/>
        <a:p>
          <a:endParaRPr lang="fr-FR"/>
        </a:p>
      </dgm:t>
    </dgm:pt>
    <dgm:pt modelId="{7BBE8E20-0F58-47D5-B80B-946FF3B1653C}">
      <dgm:prSet phldrT="[Texte]"/>
      <dgm:spPr/>
      <dgm:t>
        <a:bodyPr/>
        <a:lstStyle/>
        <a:p>
          <a:r>
            <a:rPr lang="fr-FR" dirty="0" smtClean="0"/>
            <a:t>Affectation des tâches</a:t>
          </a:r>
          <a:endParaRPr lang="fr-FR" dirty="0"/>
        </a:p>
      </dgm:t>
    </dgm:pt>
    <dgm:pt modelId="{025984E9-3E42-4230-8B73-7B20B7B07F9A}" type="parTrans" cxnId="{B6268082-E309-4795-8776-510215186756}">
      <dgm:prSet/>
      <dgm:spPr/>
      <dgm:t>
        <a:bodyPr/>
        <a:lstStyle/>
        <a:p>
          <a:endParaRPr lang="fr-FR"/>
        </a:p>
      </dgm:t>
    </dgm:pt>
    <dgm:pt modelId="{7FE34DD4-679D-4BC3-86D7-CE2463277671}" type="sibTrans" cxnId="{B6268082-E309-4795-8776-510215186756}">
      <dgm:prSet/>
      <dgm:spPr/>
      <dgm:t>
        <a:bodyPr/>
        <a:lstStyle/>
        <a:p>
          <a:endParaRPr lang="fr-FR"/>
        </a:p>
      </dgm:t>
    </dgm:pt>
    <dgm:pt modelId="{52DD7558-CAB9-4C95-8099-A7966AB24500}">
      <dgm:prSet phldrT="[Texte]"/>
      <dgm:spPr/>
      <dgm:t>
        <a:bodyPr/>
        <a:lstStyle/>
        <a:p>
          <a:r>
            <a:rPr lang="fr-FR" dirty="0" smtClean="0"/>
            <a:t>Développement</a:t>
          </a:r>
          <a:endParaRPr lang="fr-FR" dirty="0"/>
        </a:p>
      </dgm:t>
    </dgm:pt>
    <dgm:pt modelId="{36907043-35F5-492A-951A-D2A272352163}" type="parTrans" cxnId="{F03D5BF3-0455-4ECB-8EFD-197D6DEB1D1A}">
      <dgm:prSet/>
      <dgm:spPr/>
      <dgm:t>
        <a:bodyPr/>
        <a:lstStyle/>
        <a:p>
          <a:endParaRPr lang="fr-FR"/>
        </a:p>
      </dgm:t>
    </dgm:pt>
    <dgm:pt modelId="{22597C1D-0694-4855-A1F5-E5885678EC6A}" type="sibTrans" cxnId="{F03D5BF3-0455-4ECB-8EFD-197D6DEB1D1A}">
      <dgm:prSet/>
      <dgm:spPr/>
      <dgm:t>
        <a:bodyPr/>
        <a:lstStyle/>
        <a:p>
          <a:endParaRPr lang="fr-FR"/>
        </a:p>
      </dgm:t>
    </dgm:pt>
    <dgm:pt modelId="{4A62CF7A-2E45-4287-B247-26929657256F}">
      <dgm:prSet phldrT="[Texte]"/>
      <dgm:spPr/>
      <dgm:t>
        <a:bodyPr/>
        <a:lstStyle/>
        <a:p>
          <a:r>
            <a:rPr lang="fr-FR" dirty="0" smtClean="0"/>
            <a:t>Bilan, fin de journée</a:t>
          </a:r>
          <a:endParaRPr lang="fr-FR" dirty="0"/>
        </a:p>
      </dgm:t>
    </dgm:pt>
    <dgm:pt modelId="{7895A94E-7E59-42C8-A863-3FA87BAC72AF}" type="parTrans" cxnId="{43EE7ABA-BFF5-4AAE-B705-A04CA3758230}">
      <dgm:prSet/>
      <dgm:spPr/>
      <dgm:t>
        <a:bodyPr/>
        <a:lstStyle/>
        <a:p>
          <a:endParaRPr lang="fr-FR"/>
        </a:p>
      </dgm:t>
    </dgm:pt>
    <dgm:pt modelId="{D665DECC-4C22-4282-A12E-02B18684A0B0}" type="sibTrans" cxnId="{43EE7ABA-BFF5-4AAE-B705-A04CA3758230}">
      <dgm:prSet/>
      <dgm:spPr/>
      <dgm:t>
        <a:bodyPr/>
        <a:lstStyle/>
        <a:p>
          <a:endParaRPr lang="fr-FR"/>
        </a:p>
      </dgm:t>
    </dgm:pt>
    <dgm:pt modelId="{AD4CCDCD-D655-42E9-8B1E-1067F72B5005}" type="pres">
      <dgm:prSet presAssocID="{EA224F59-7ABD-46FA-8DF4-1082140EEFC9}" presName="cycle" presStyleCnt="0">
        <dgm:presLayoutVars>
          <dgm:dir/>
          <dgm:resizeHandles val="exact"/>
        </dgm:presLayoutVars>
      </dgm:prSet>
      <dgm:spPr/>
    </dgm:pt>
    <dgm:pt modelId="{A00A826F-3099-4588-97F4-884E351D91D9}" type="pres">
      <dgm:prSet presAssocID="{98C61DF0-47AD-4572-B567-BA87C6AA392D}" presName="dummy" presStyleCnt="0"/>
      <dgm:spPr/>
    </dgm:pt>
    <dgm:pt modelId="{D8602FC9-A367-4E67-ADB9-8854261FCD6C}" type="pres">
      <dgm:prSet presAssocID="{98C61DF0-47AD-4572-B567-BA87C6AA392D}" presName="node" presStyleLbl="revTx" presStyleIdx="0" presStyleCnt="5">
        <dgm:presLayoutVars>
          <dgm:bulletEnabled val="1"/>
        </dgm:presLayoutVars>
      </dgm:prSet>
      <dgm:spPr/>
    </dgm:pt>
    <dgm:pt modelId="{4A6F8E46-8696-40A5-9B23-1644F35C460D}" type="pres">
      <dgm:prSet presAssocID="{7453190C-7EB0-4800-9E96-1D40F33A03DE}" presName="sibTrans" presStyleLbl="node1" presStyleIdx="0" presStyleCnt="5"/>
      <dgm:spPr/>
    </dgm:pt>
    <dgm:pt modelId="{B8B4747E-5321-4F00-96EE-18D16105D23F}" type="pres">
      <dgm:prSet presAssocID="{89E95570-AC59-4883-80A2-618995D0D4EC}" presName="dummy" presStyleCnt="0"/>
      <dgm:spPr/>
    </dgm:pt>
    <dgm:pt modelId="{FDF6D9AA-FE87-45F9-835C-299B99F58DF3}" type="pres">
      <dgm:prSet presAssocID="{89E95570-AC59-4883-80A2-618995D0D4EC}" presName="node" presStyleLbl="revTx" presStyleIdx="1" presStyleCnt="5" custScaleY="82102" custRadScaleRad="98274" custRadScaleInc="-1421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CF15869-8665-456E-BD6A-39EB43815FE9}" type="pres">
      <dgm:prSet presAssocID="{26173E7E-5FED-4DB9-8993-1213F8BC2273}" presName="sibTrans" presStyleLbl="node1" presStyleIdx="1" presStyleCnt="5" custLinFactNeighborX="4774" custLinFactNeighborY="-27"/>
      <dgm:spPr/>
    </dgm:pt>
    <dgm:pt modelId="{EBB5B27B-04D7-4D0E-B7CE-BC6C27F68670}" type="pres">
      <dgm:prSet presAssocID="{7BBE8E20-0F58-47D5-B80B-946FF3B1653C}" presName="dummy" presStyleCnt="0"/>
      <dgm:spPr/>
    </dgm:pt>
    <dgm:pt modelId="{B985FD7C-51C9-4CFD-B044-6FC81C0AB22A}" type="pres">
      <dgm:prSet presAssocID="{7BBE8E20-0F58-47D5-B80B-946FF3B1653C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C14C740-856E-4AC1-893D-650DF89CAE61}" type="pres">
      <dgm:prSet presAssocID="{7FE34DD4-679D-4BC3-86D7-CE2463277671}" presName="sibTrans" presStyleLbl="node1" presStyleIdx="2" presStyleCnt="5" custLinFactNeighborX="-3367" custLinFactNeighborY="-27"/>
      <dgm:spPr/>
    </dgm:pt>
    <dgm:pt modelId="{18F202E5-A146-44FD-A4A5-3E30133FDA22}" type="pres">
      <dgm:prSet presAssocID="{52DD7558-CAB9-4C95-8099-A7966AB24500}" presName="dummy" presStyleCnt="0"/>
      <dgm:spPr/>
    </dgm:pt>
    <dgm:pt modelId="{BA1C64ED-597B-44ED-A205-B86F90375993}" type="pres">
      <dgm:prSet presAssocID="{52DD7558-CAB9-4C95-8099-A7966AB24500}" presName="node" presStyleLbl="revTx" presStyleIdx="3" presStyleCnt="5" custScaleX="150496" custScaleY="50891" custRadScaleRad="99246" custRadScaleInc="715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233DF32-B7BF-46EB-A96E-BB209958B7FA}" type="pres">
      <dgm:prSet presAssocID="{22597C1D-0694-4855-A1F5-E5885678EC6A}" presName="sibTrans" presStyleLbl="node1" presStyleIdx="3" presStyleCnt="5"/>
      <dgm:spPr/>
    </dgm:pt>
    <dgm:pt modelId="{647006AD-B962-4A7C-8827-447DDF480EBA}" type="pres">
      <dgm:prSet presAssocID="{4A62CF7A-2E45-4287-B247-26929657256F}" presName="dummy" presStyleCnt="0"/>
      <dgm:spPr/>
    </dgm:pt>
    <dgm:pt modelId="{54F95000-1AAD-415F-9DB0-FC905AE687B1}" type="pres">
      <dgm:prSet presAssocID="{4A62CF7A-2E45-4287-B247-26929657256F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867364-20E3-42AF-9405-57A423359CF9}" type="pres">
      <dgm:prSet presAssocID="{D665DECC-4C22-4282-A12E-02B18684A0B0}" presName="sibTrans" presStyleLbl="node1" presStyleIdx="4" presStyleCnt="5"/>
      <dgm:spPr/>
    </dgm:pt>
  </dgm:ptLst>
  <dgm:cxnLst>
    <dgm:cxn modelId="{8244F6BF-55DD-49DC-904E-EED1FB431AC7}" srcId="{EA224F59-7ABD-46FA-8DF4-1082140EEFC9}" destId="{89E95570-AC59-4883-80A2-618995D0D4EC}" srcOrd="1" destOrd="0" parTransId="{A10B54A3-854A-4026-AC49-82583BB36561}" sibTransId="{26173E7E-5FED-4DB9-8993-1213F8BC2273}"/>
    <dgm:cxn modelId="{B4524EC8-C320-4CD3-AF6F-3BF1EC902BB3}" type="presOf" srcId="{26173E7E-5FED-4DB9-8993-1213F8BC2273}" destId="{9CF15869-8665-456E-BD6A-39EB43815FE9}" srcOrd="0" destOrd="0" presId="urn:microsoft.com/office/officeart/2005/8/layout/cycle1"/>
    <dgm:cxn modelId="{95A24860-AFEC-4A3A-BD70-E79EAB58D4DC}" type="presOf" srcId="{4A62CF7A-2E45-4287-B247-26929657256F}" destId="{54F95000-1AAD-415F-9DB0-FC905AE687B1}" srcOrd="0" destOrd="0" presId="urn:microsoft.com/office/officeart/2005/8/layout/cycle1"/>
    <dgm:cxn modelId="{CF38EC6F-E28D-429F-A15D-1E319C389E87}" type="presOf" srcId="{52DD7558-CAB9-4C95-8099-A7966AB24500}" destId="{BA1C64ED-597B-44ED-A205-B86F90375993}" srcOrd="0" destOrd="0" presId="urn:microsoft.com/office/officeart/2005/8/layout/cycle1"/>
    <dgm:cxn modelId="{A11C43CE-A2B2-4417-828C-63789307420B}" type="presOf" srcId="{98C61DF0-47AD-4572-B567-BA87C6AA392D}" destId="{D8602FC9-A367-4E67-ADB9-8854261FCD6C}" srcOrd="0" destOrd="0" presId="urn:microsoft.com/office/officeart/2005/8/layout/cycle1"/>
    <dgm:cxn modelId="{43EE7ABA-BFF5-4AAE-B705-A04CA3758230}" srcId="{EA224F59-7ABD-46FA-8DF4-1082140EEFC9}" destId="{4A62CF7A-2E45-4287-B247-26929657256F}" srcOrd="4" destOrd="0" parTransId="{7895A94E-7E59-42C8-A863-3FA87BAC72AF}" sibTransId="{D665DECC-4C22-4282-A12E-02B18684A0B0}"/>
    <dgm:cxn modelId="{F03D5BF3-0455-4ECB-8EFD-197D6DEB1D1A}" srcId="{EA224F59-7ABD-46FA-8DF4-1082140EEFC9}" destId="{52DD7558-CAB9-4C95-8099-A7966AB24500}" srcOrd="3" destOrd="0" parTransId="{36907043-35F5-492A-951A-D2A272352163}" sibTransId="{22597C1D-0694-4855-A1F5-E5885678EC6A}"/>
    <dgm:cxn modelId="{0B7A580D-DD9A-48CE-9DF0-45CE02AF92F6}" type="presOf" srcId="{7453190C-7EB0-4800-9E96-1D40F33A03DE}" destId="{4A6F8E46-8696-40A5-9B23-1644F35C460D}" srcOrd="0" destOrd="0" presId="urn:microsoft.com/office/officeart/2005/8/layout/cycle1"/>
    <dgm:cxn modelId="{E0055DDB-2862-4DCA-9781-B71C18082A77}" type="presOf" srcId="{D665DECC-4C22-4282-A12E-02B18684A0B0}" destId="{1D867364-20E3-42AF-9405-57A423359CF9}" srcOrd="0" destOrd="0" presId="urn:microsoft.com/office/officeart/2005/8/layout/cycle1"/>
    <dgm:cxn modelId="{FAEFC04D-775F-4090-95FB-9A8C82180075}" type="presOf" srcId="{7BBE8E20-0F58-47D5-B80B-946FF3B1653C}" destId="{B985FD7C-51C9-4CFD-B044-6FC81C0AB22A}" srcOrd="0" destOrd="0" presId="urn:microsoft.com/office/officeart/2005/8/layout/cycle1"/>
    <dgm:cxn modelId="{4D1703D5-AB6A-4330-973B-F75D6C7F9E25}" type="presOf" srcId="{89E95570-AC59-4883-80A2-618995D0D4EC}" destId="{FDF6D9AA-FE87-45F9-835C-299B99F58DF3}" srcOrd="0" destOrd="0" presId="urn:microsoft.com/office/officeart/2005/8/layout/cycle1"/>
    <dgm:cxn modelId="{43E4636E-3C1D-4CCE-98B5-B3324E961464}" type="presOf" srcId="{22597C1D-0694-4855-A1F5-E5885678EC6A}" destId="{9233DF32-B7BF-46EB-A96E-BB209958B7FA}" srcOrd="0" destOrd="0" presId="urn:microsoft.com/office/officeart/2005/8/layout/cycle1"/>
    <dgm:cxn modelId="{92D5616F-70CF-43CB-B923-005AF1D776B0}" type="presOf" srcId="{7FE34DD4-679D-4BC3-86D7-CE2463277671}" destId="{DC14C740-856E-4AC1-893D-650DF89CAE61}" srcOrd="0" destOrd="0" presId="urn:microsoft.com/office/officeart/2005/8/layout/cycle1"/>
    <dgm:cxn modelId="{B6268082-E309-4795-8776-510215186756}" srcId="{EA224F59-7ABD-46FA-8DF4-1082140EEFC9}" destId="{7BBE8E20-0F58-47D5-B80B-946FF3B1653C}" srcOrd="2" destOrd="0" parTransId="{025984E9-3E42-4230-8B73-7B20B7B07F9A}" sibTransId="{7FE34DD4-679D-4BC3-86D7-CE2463277671}"/>
    <dgm:cxn modelId="{356BB8E3-BA51-4319-B0A9-BA7FBFC6B70F}" type="presOf" srcId="{EA224F59-7ABD-46FA-8DF4-1082140EEFC9}" destId="{AD4CCDCD-D655-42E9-8B1E-1067F72B5005}" srcOrd="0" destOrd="0" presId="urn:microsoft.com/office/officeart/2005/8/layout/cycle1"/>
    <dgm:cxn modelId="{DC76FDC4-6FB7-45A6-ACA7-54CFB8C2C677}" srcId="{EA224F59-7ABD-46FA-8DF4-1082140EEFC9}" destId="{98C61DF0-47AD-4572-B567-BA87C6AA392D}" srcOrd="0" destOrd="0" parTransId="{AC9A56C8-842D-4323-9D18-1D65B3796AD8}" sibTransId="{7453190C-7EB0-4800-9E96-1D40F33A03DE}"/>
    <dgm:cxn modelId="{C55AA8FC-09AF-4E19-9FFA-0C31B2E89ED6}" type="presParOf" srcId="{AD4CCDCD-D655-42E9-8B1E-1067F72B5005}" destId="{A00A826F-3099-4588-97F4-884E351D91D9}" srcOrd="0" destOrd="0" presId="urn:microsoft.com/office/officeart/2005/8/layout/cycle1"/>
    <dgm:cxn modelId="{481B0004-996B-4262-A52B-4783BE4E07DB}" type="presParOf" srcId="{AD4CCDCD-D655-42E9-8B1E-1067F72B5005}" destId="{D8602FC9-A367-4E67-ADB9-8854261FCD6C}" srcOrd="1" destOrd="0" presId="urn:microsoft.com/office/officeart/2005/8/layout/cycle1"/>
    <dgm:cxn modelId="{0AFFAAC4-F886-4B42-8881-C8AF6601CEDF}" type="presParOf" srcId="{AD4CCDCD-D655-42E9-8B1E-1067F72B5005}" destId="{4A6F8E46-8696-40A5-9B23-1644F35C460D}" srcOrd="2" destOrd="0" presId="urn:microsoft.com/office/officeart/2005/8/layout/cycle1"/>
    <dgm:cxn modelId="{09CA4D6B-DF2A-415D-90C3-010A303868D3}" type="presParOf" srcId="{AD4CCDCD-D655-42E9-8B1E-1067F72B5005}" destId="{B8B4747E-5321-4F00-96EE-18D16105D23F}" srcOrd="3" destOrd="0" presId="urn:microsoft.com/office/officeart/2005/8/layout/cycle1"/>
    <dgm:cxn modelId="{58438B2B-C126-4B07-AD9E-9E6CE85A1B2C}" type="presParOf" srcId="{AD4CCDCD-D655-42E9-8B1E-1067F72B5005}" destId="{FDF6D9AA-FE87-45F9-835C-299B99F58DF3}" srcOrd="4" destOrd="0" presId="urn:microsoft.com/office/officeart/2005/8/layout/cycle1"/>
    <dgm:cxn modelId="{4C2DEBDD-BD6D-461F-A518-3EBDCDD7DD9B}" type="presParOf" srcId="{AD4CCDCD-D655-42E9-8B1E-1067F72B5005}" destId="{9CF15869-8665-456E-BD6A-39EB43815FE9}" srcOrd="5" destOrd="0" presId="urn:microsoft.com/office/officeart/2005/8/layout/cycle1"/>
    <dgm:cxn modelId="{00DFA70D-89D0-457A-BDA9-77C6040269A9}" type="presParOf" srcId="{AD4CCDCD-D655-42E9-8B1E-1067F72B5005}" destId="{EBB5B27B-04D7-4D0E-B7CE-BC6C27F68670}" srcOrd="6" destOrd="0" presId="urn:microsoft.com/office/officeart/2005/8/layout/cycle1"/>
    <dgm:cxn modelId="{6206A2FA-4E9C-49AE-915E-9ABC6827650D}" type="presParOf" srcId="{AD4CCDCD-D655-42E9-8B1E-1067F72B5005}" destId="{B985FD7C-51C9-4CFD-B044-6FC81C0AB22A}" srcOrd="7" destOrd="0" presId="urn:microsoft.com/office/officeart/2005/8/layout/cycle1"/>
    <dgm:cxn modelId="{8EC2AC5E-3E76-4D2F-81DB-F9375F915E0B}" type="presParOf" srcId="{AD4CCDCD-D655-42E9-8B1E-1067F72B5005}" destId="{DC14C740-856E-4AC1-893D-650DF89CAE61}" srcOrd="8" destOrd="0" presId="urn:microsoft.com/office/officeart/2005/8/layout/cycle1"/>
    <dgm:cxn modelId="{0BE61280-5347-4B25-8D90-7D1F71F96B77}" type="presParOf" srcId="{AD4CCDCD-D655-42E9-8B1E-1067F72B5005}" destId="{18F202E5-A146-44FD-A4A5-3E30133FDA22}" srcOrd="9" destOrd="0" presId="urn:microsoft.com/office/officeart/2005/8/layout/cycle1"/>
    <dgm:cxn modelId="{625A5676-5EE5-4D73-AB92-4B3152C4D7B3}" type="presParOf" srcId="{AD4CCDCD-D655-42E9-8B1E-1067F72B5005}" destId="{BA1C64ED-597B-44ED-A205-B86F90375993}" srcOrd="10" destOrd="0" presId="urn:microsoft.com/office/officeart/2005/8/layout/cycle1"/>
    <dgm:cxn modelId="{E8A77273-64E6-47E1-9F18-88A5D96EB08F}" type="presParOf" srcId="{AD4CCDCD-D655-42E9-8B1E-1067F72B5005}" destId="{9233DF32-B7BF-46EB-A96E-BB209958B7FA}" srcOrd="11" destOrd="0" presId="urn:microsoft.com/office/officeart/2005/8/layout/cycle1"/>
    <dgm:cxn modelId="{96003A8B-5F3A-4129-BA0E-6A1CE9CC7014}" type="presParOf" srcId="{AD4CCDCD-D655-42E9-8B1E-1067F72B5005}" destId="{647006AD-B962-4A7C-8827-447DDF480EBA}" srcOrd="12" destOrd="0" presId="urn:microsoft.com/office/officeart/2005/8/layout/cycle1"/>
    <dgm:cxn modelId="{21FC2534-E8D8-4382-A490-16F7956A5EA3}" type="presParOf" srcId="{AD4CCDCD-D655-42E9-8B1E-1067F72B5005}" destId="{54F95000-1AAD-415F-9DB0-FC905AE687B1}" srcOrd="13" destOrd="0" presId="urn:microsoft.com/office/officeart/2005/8/layout/cycle1"/>
    <dgm:cxn modelId="{47A660D8-B251-4F39-BF64-438A87689B6B}" type="presParOf" srcId="{AD4CCDCD-D655-42E9-8B1E-1067F72B5005}" destId="{1D867364-20E3-42AF-9405-57A423359CF9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02FC9-A367-4E67-ADB9-8854261FCD6C}">
      <dsp:nvSpPr>
        <dsp:cNvPr id="0" name=""/>
        <dsp:cNvSpPr/>
      </dsp:nvSpPr>
      <dsp:spPr>
        <a:xfrm>
          <a:off x="4248633" y="34587"/>
          <a:ext cx="1153327" cy="1153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Rendez-vous 9h</a:t>
          </a:r>
          <a:endParaRPr lang="fr-FR" sz="1900" kern="1200" dirty="0"/>
        </a:p>
      </dsp:txBody>
      <dsp:txXfrm>
        <a:off x="4248633" y="34587"/>
        <a:ext cx="1153327" cy="1153327"/>
      </dsp:txXfrm>
    </dsp:sp>
    <dsp:sp modelId="{4A6F8E46-8696-40A5-9B23-1644F35C460D}">
      <dsp:nvSpPr>
        <dsp:cNvPr id="0" name=""/>
        <dsp:cNvSpPr/>
      </dsp:nvSpPr>
      <dsp:spPr>
        <a:xfrm>
          <a:off x="1502900" y="-55603"/>
          <a:ext cx="4324730" cy="4324730"/>
        </a:xfrm>
        <a:prstGeom prst="circularArrow">
          <a:avLst>
            <a:gd name="adj1" fmla="val 5200"/>
            <a:gd name="adj2" fmla="val 335923"/>
            <a:gd name="adj3" fmla="val 21368449"/>
            <a:gd name="adj4" fmla="val 19883248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6D9AA-FE87-45F9-835C-299B99F58DF3}">
      <dsp:nvSpPr>
        <dsp:cNvPr id="0" name=""/>
        <dsp:cNvSpPr/>
      </dsp:nvSpPr>
      <dsp:spPr>
        <a:xfrm>
          <a:off x="4945652" y="2165006"/>
          <a:ext cx="1153327" cy="946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Mise à jour tableaux de bord</a:t>
          </a:r>
          <a:endParaRPr lang="fr-FR" sz="1900" kern="1200" dirty="0"/>
        </a:p>
      </dsp:txBody>
      <dsp:txXfrm>
        <a:off x="4945652" y="2165006"/>
        <a:ext cx="1153327" cy="946905"/>
      </dsp:txXfrm>
    </dsp:sp>
    <dsp:sp modelId="{9CF15869-8665-456E-BD6A-39EB43815FE9}">
      <dsp:nvSpPr>
        <dsp:cNvPr id="0" name=""/>
        <dsp:cNvSpPr/>
      </dsp:nvSpPr>
      <dsp:spPr>
        <a:xfrm>
          <a:off x="1694705" y="15441"/>
          <a:ext cx="4324730" cy="4324730"/>
        </a:xfrm>
        <a:prstGeom prst="circularArrow">
          <a:avLst>
            <a:gd name="adj1" fmla="val 5200"/>
            <a:gd name="adj2" fmla="val 335923"/>
            <a:gd name="adj3" fmla="val 3926200"/>
            <a:gd name="adj4" fmla="val 1745577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5FD7C-51C9-4CFD-B044-6FC81C0AB22A}">
      <dsp:nvSpPr>
        <dsp:cNvPr id="0" name=""/>
        <dsp:cNvSpPr/>
      </dsp:nvSpPr>
      <dsp:spPr>
        <a:xfrm>
          <a:off x="3120835" y="3505593"/>
          <a:ext cx="1153327" cy="1153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Affectation des tâches</a:t>
          </a:r>
          <a:endParaRPr lang="fr-FR" sz="1900" kern="1200" dirty="0"/>
        </a:p>
      </dsp:txBody>
      <dsp:txXfrm>
        <a:off x="3120835" y="3505593"/>
        <a:ext cx="1153327" cy="1153327"/>
      </dsp:txXfrm>
    </dsp:sp>
    <dsp:sp modelId="{DC14C740-856E-4AC1-893D-650DF89CAE61}">
      <dsp:nvSpPr>
        <dsp:cNvPr id="0" name=""/>
        <dsp:cNvSpPr/>
      </dsp:nvSpPr>
      <dsp:spPr>
        <a:xfrm>
          <a:off x="1408459" y="6075"/>
          <a:ext cx="4324730" cy="4324730"/>
        </a:xfrm>
        <a:prstGeom prst="circularArrow">
          <a:avLst>
            <a:gd name="adj1" fmla="val 5200"/>
            <a:gd name="adj2" fmla="val 335923"/>
            <a:gd name="adj3" fmla="val 8943420"/>
            <a:gd name="adj4" fmla="val 6485060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C64ED-597B-44ED-A205-B86F90375993}">
      <dsp:nvSpPr>
        <dsp:cNvPr id="0" name=""/>
        <dsp:cNvSpPr/>
      </dsp:nvSpPr>
      <dsp:spPr>
        <a:xfrm>
          <a:off x="1001770" y="2403990"/>
          <a:ext cx="1735712" cy="586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Développement</a:t>
          </a:r>
          <a:endParaRPr lang="fr-FR" sz="1900" kern="1200" dirty="0"/>
        </a:p>
      </dsp:txBody>
      <dsp:txXfrm>
        <a:off x="1001770" y="2403990"/>
        <a:ext cx="1735712" cy="586940"/>
      </dsp:txXfrm>
    </dsp:sp>
    <dsp:sp modelId="{9233DF32-B7BF-46EB-A96E-BB209958B7FA}">
      <dsp:nvSpPr>
        <dsp:cNvPr id="0" name=""/>
        <dsp:cNvSpPr/>
      </dsp:nvSpPr>
      <dsp:spPr>
        <a:xfrm>
          <a:off x="1547025" y="-19256"/>
          <a:ext cx="4324730" cy="4324730"/>
        </a:xfrm>
        <a:prstGeom prst="circularArrow">
          <a:avLst>
            <a:gd name="adj1" fmla="val 5200"/>
            <a:gd name="adj2" fmla="val 335923"/>
            <a:gd name="adj3" fmla="val 12255456"/>
            <a:gd name="adj4" fmla="val 10331129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95000-1AAD-415F-9DB0-FC905AE687B1}">
      <dsp:nvSpPr>
        <dsp:cNvPr id="0" name=""/>
        <dsp:cNvSpPr/>
      </dsp:nvSpPr>
      <dsp:spPr>
        <a:xfrm>
          <a:off x="1993037" y="34587"/>
          <a:ext cx="1153327" cy="1153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Bilan, fin de journée</a:t>
          </a:r>
          <a:endParaRPr lang="fr-FR" sz="1900" kern="1200" dirty="0"/>
        </a:p>
      </dsp:txBody>
      <dsp:txXfrm>
        <a:off x="1993037" y="34587"/>
        <a:ext cx="1153327" cy="1153327"/>
      </dsp:txXfrm>
    </dsp:sp>
    <dsp:sp modelId="{1D867364-20E3-42AF-9405-57A423359CF9}">
      <dsp:nvSpPr>
        <dsp:cNvPr id="0" name=""/>
        <dsp:cNvSpPr/>
      </dsp:nvSpPr>
      <dsp:spPr>
        <a:xfrm>
          <a:off x="1535134" y="1167"/>
          <a:ext cx="4324730" cy="4324730"/>
        </a:xfrm>
        <a:prstGeom prst="circularArrow">
          <a:avLst>
            <a:gd name="adj1" fmla="val 5200"/>
            <a:gd name="adj2" fmla="val 335923"/>
            <a:gd name="adj3" fmla="val 16865643"/>
            <a:gd name="adj4" fmla="val 15198433"/>
            <a:gd name="adj5" fmla="val 606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99339-5C29-084A-9FFC-DB373E07C2F2}" type="datetimeFigureOut">
              <a:rPr lang="fr-FR" smtClean="0"/>
              <a:t>31/03/2015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593B3-7F41-CB47-BD7A-978D4DA909C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38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Raphael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Mehdi</a:t>
            </a:r>
          </a:p>
          <a:p>
            <a:r>
              <a:rPr lang="fr-FR" dirty="0" smtClean="0"/>
              <a:t>Service</a:t>
            </a:r>
            <a:r>
              <a:rPr lang="fr-FR" baseline="0" dirty="0" smtClean="0"/>
              <a:t> en arrière plan</a:t>
            </a:r>
          </a:p>
          <a:p>
            <a:r>
              <a:rPr lang="fr-FR" baseline="0" dirty="0" smtClean="0"/>
              <a:t>MVC adapté, découpage du code :</a:t>
            </a:r>
          </a:p>
          <a:p>
            <a:r>
              <a:rPr lang="fr-FR" baseline="0" dirty="0" smtClean="0"/>
              <a:t>pas de modèle, autres packages pour les gestes/actions</a:t>
            </a:r>
          </a:p>
          <a:p>
            <a:r>
              <a:rPr lang="fr-FR" baseline="0" dirty="0" smtClean="0"/>
              <a:t>Capture clic : empêcher utilisation normale, utiliser pour le service</a:t>
            </a:r>
          </a:p>
          <a:p>
            <a:r>
              <a:rPr lang="fr-FR" baseline="0" dirty="0" err="1" smtClean="0"/>
              <a:t>Element</a:t>
            </a:r>
            <a:r>
              <a:rPr lang="fr-FR" baseline="0" dirty="0" smtClean="0"/>
              <a:t> transparent sur tout l’écran sur lequel on </a:t>
            </a:r>
            <a:r>
              <a:rPr lang="fr-FR" baseline="0" dirty="0" err="1" smtClean="0"/>
              <a:t>recupère</a:t>
            </a:r>
            <a:r>
              <a:rPr lang="fr-FR" baseline="0" dirty="0" smtClean="0"/>
              <a:t> le clic</a:t>
            </a:r>
          </a:p>
          <a:p>
            <a:r>
              <a:rPr lang="fr-FR" baseline="0" dirty="0" smtClean="0"/>
              <a:t>De fait il n’est plus intercepté par la tablette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785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Florent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302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Florent</a:t>
            </a:r>
          </a:p>
          <a:p>
            <a:r>
              <a:rPr lang="fr-FR" dirty="0" err="1" smtClean="0"/>
              <a:t>Semi-transparence</a:t>
            </a:r>
            <a:endParaRPr lang="fr-FR" dirty="0" smtClean="0"/>
          </a:p>
          <a:p>
            <a:r>
              <a:rPr lang="fr-FR" dirty="0" smtClean="0"/>
              <a:t>Raccourcis</a:t>
            </a:r>
            <a:r>
              <a:rPr lang="fr-FR" baseline="0" dirty="0" smtClean="0"/>
              <a:t> de navigations rapides</a:t>
            </a:r>
            <a:endParaRPr lang="fr-FR" dirty="0" smtClean="0"/>
          </a:p>
          <a:p>
            <a:r>
              <a:rPr lang="fr-FR" dirty="0" smtClean="0"/>
              <a:t>Défilement automatique des éléments</a:t>
            </a:r>
            <a:r>
              <a:rPr lang="fr-FR" baseline="0" dirty="0" smtClean="0"/>
              <a:t> du menu</a:t>
            </a:r>
          </a:p>
          <a:p>
            <a:r>
              <a:rPr lang="fr-FR" baseline="0" dirty="0" smtClean="0"/>
              <a:t>Clavier plus gros et simplifié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5343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Yoann</a:t>
            </a:r>
          </a:p>
          <a:p>
            <a:r>
              <a:rPr lang="fr-FR" dirty="0" smtClean="0"/>
              <a:t>Tests unitaires prévu mais</a:t>
            </a:r>
            <a:r>
              <a:rPr lang="fr-FR" baseline="0" dirty="0" smtClean="0"/>
              <a:t> abandonnés à cause des préférences</a:t>
            </a:r>
          </a:p>
          <a:p>
            <a:r>
              <a:rPr lang="fr-FR" baseline="0" dirty="0" smtClean="0"/>
              <a:t>Rédaction des cas de tests</a:t>
            </a:r>
          </a:p>
          <a:p>
            <a:r>
              <a:rPr lang="fr-FR" baseline="0" dirty="0" smtClean="0"/>
              <a:t>Rétablissement d’une série de test -&gt; tenter de produire des bugs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85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Yoann</a:t>
            </a:r>
          </a:p>
          <a:p>
            <a:r>
              <a:rPr lang="fr-FR" dirty="0" smtClean="0"/>
              <a:t>+ de 50 tests FONCTIONNELS</a:t>
            </a:r>
          </a:p>
          <a:p>
            <a:r>
              <a:rPr lang="fr-FR" dirty="0" smtClean="0"/>
              <a:t>Répartition proportionnelle</a:t>
            </a:r>
            <a:r>
              <a:rPr lang="fr-FR" baseline="0" dirty="0" smtClean="0"/>
              <a:t> au volume de code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77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Rapha</a:t>
            </a:r>
            <a:endParaRPr lang="fr-FR" dirty="0" smtClean="0"/>
          </a:p>
          <a:p>
            <a:r>
              <a:rPr lang="fr-FR" dirty="0" smtClean="0"/>
              <a:t>SCRUM = mêlée</a:t>
            </a:r>
          </a:p>
          <a:p>
            <a:r>
              <a:rPr lang="fr-FR" dirty="0" smtClean="0"/>
              <a:t>Boucle = ajout</a:t>
            </a:r>
            <a:r>
              <a:rPr lang="fr-FR" baseline="0" dirty="0" smtClean="0"/>
              <a:t> de briques</a:t>
            </a:r>
          </a:p>
          <a:p>
            <a:r>
              <a:rPr lang="fr-FR" baseline="0" dirty="0" smtClean="0"/>
              <a:t>Expliquer le </a:t>
            </a:r>
            <a:r>
              <a:rPr lang="fr-FR" baseline="0" dirty="0" err="1" smtClean="0"/>
              <a:t>schema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708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708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708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Florent</a:t>
            </a:r>
          </a:p>
          <a:p>
            <a:r>
              <a:rPr lang="fr-FR" dirty="0" err="1" smtClean="0"/>
              <a:t>Redmine</a:t>
            </a:r>
            <a:r>
              <a:rPr lang="fr-FR" dirty="0" smtClean="0"/>
              <a:t> = suivie des tâches</a:t>
            </a:r>
            <a:r>
              <a:rPr lang="fr-FR" baseline="0" dirty="0" smtClean="0"/>
              <a:t> (+ affectation)</a:t>
            </a:r>
            <a:r>
              <a:rPr lang="fr-FR" dirty="0" smtClean="0"/>
              <a:t>, planning, saisie</a:t>
            </a:r>
            <a:r>
              <a:rPr lang="fr-FR" baseline="0" dirty="0" smtClean="0"/>
              <a:t>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96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Rapha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82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Rapha</a:t>
            </a:r>
            <a:r>
              <a:rPr lang="fr-FR" baseline="0" dirty="0" smtClean="0"/>
              <a:t> -&gt; Mehdi COMPTE RENDU DE REUNION -&gt; Yoann -&gt; Sacha -&gt; Florent</a:t>
            </a: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02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Rapha</a:t>
            </a:r>
            <a:endParaRPr lang="fr-FR" dirty="0" smtClean="0"/>
          </a:p>
          <a:p>
            <a:r>
              <a:rPr lang="fr-FR" dirty="0" smtClean="0"/>
              <a:t>Outils présenté par Mr</a:t>
            </a:r>
            <a:r>
              <a:rPr lang="fr-FR" baseline="0" dirty="0" smtClean="0"/>
              <a:t> Le </a:t>
            </a:r>
            <a:r>
              <a:rPr lang="fr-FR" baseline="0" dirty="0" err="1" smtClean="0"/>
              <a:t>Lain</a:t>
            </a:r>
            <a:endParaRPr lang="fr-FR" baseline="0" dirty="0" smtClean="0"/>
          </a:p>
          <a:p>
            <a:r>
              <a:rPr lang="fr-FR" baseline="0" dirty="0" smtClean="0"/>
              <a:t>Parler des solutions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994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Sacha</a:t>
            </a:r>
          </a:p>
          <a:p>
            <a:r>
              <a:rPr lang="fr-FR" dirty="0" smtClean="0"/>
              <a:t>Mieux</a:t>
            </a:r>
            <a:r>
              <a:rPr lang="fr-FR" baseline="0" dirty="0" smtClean="0"/>
              <a:t> organiser notre travail</a:t>
            </a:r>
          </a:p>
          <a:p>
            <a:r>
              <a:rPr lang="fr-FR" baseline="0" dirty="0" smtClean="0"/>
              <a:t>Mise à jour en continue</a:t>
            </a:r>
            <a:endParaRPr lang="fr-FR" baseline="0" dirty="0"/>
          </a:p>
          <a:p>
            <a:r>
              <a:rPr lang="fr-FR" baseline="0" smtClean="0"/>
              <a:t>Suivi visuel </a:t>
            </a:r>
            <a:r>
              <a:rPr lang="fr-FR" baseline="0" dirty="0" smtClean="0"/>
              <a:t>(savoir ce qui est à faire)</a:t>
            </a:r>
          </a:p>
          <a:p>
            <a:r>
              <a:rPr lang="fr-FR" baseline="0" dirty="0" smtClean="0"/>
              <a:t>Sessions de codage toujours en groupe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44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Rapha</a:t>
            </a:r>
            <a:endParaRPr lang="fr-FR" dirty="0" smtClean="0"/>
          </a:p>
          <a:p>
            <a:r>
              <a:rPr lang="fr-FR" dirty="0" smtClean="0"/>
              <a:t>ouverture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374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Yoann</a:t>
            </a:r>
          </a:p>
          <a:p>
            <a:r>
              <a:rPr lang="fr-FR" dirty="0" smtClean="0"/>
              <a:t>Willy : faire</a:t>
            </a:r>
            <a:r>
              <a:rPr lang="fr-FR" baseline="0" dirty="0" smtClean="0"/>
              <a:t> exister le projet + visite de </a:t>
            </a:r>
            <a:r>
              <a:rPr lang="fr-FR" baseline="0" dirty="0" err="1" smtClean="0"/>
              <a:t>Kerpape</a:t>
            </a:r>
            <a:endParaRPr lang="fr-FR" baseline="0" dirty="0" smtClean="0"/>
          </a:p>
          <a:p>
            <a:r>
              <a:rPr lang="fr-FR" baseline="0" dirty="0" smtClean="0"/>
              <a:t>Le </a:t>
            </a:r>
            <a:r>
              <a:rPr lang="fr-FR" baseline="0" dirty="0" err="1" smtClean="0"/>
              <a:t>Lain</a:t>
            </a:r>
            <a:r>
              <a:rPr lang="fr-FR" baseline="0" dirty="0" smtClean="0"/>
              <a:t> : tuteur, suivi, encadrement, comprendre les enjeux, …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374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Mehdi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171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smtClean="0"/>
              <a:t>Répartition </a:t>
            </a:r>
            <a:r>
              <a:rPr lang="fr-FR" baseline="0" dirty="0" smtClean="0"/>
              <a:t>des points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418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 </a:t>
            </a:r>
            <a:r>
              <a:rPr lang="fr-FR" baseline="0" dirty="0" smtClean="0"/>
              <a:t>question sur lexique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418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Rapha</a:t>
            </a:r>
            <a:endParaRPr lang="fr-FR" dirty="0" smtClean="0"/>
          </a:p>
          <a:p>
            <a:r>
              <a:rPr lang="fr-FR" dirty="0" smtClean="0"/>
              <a:t>Dans le cadre du DUT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930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Rapha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48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Sacha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60km de Vannes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Un des</a:t>
            </a:r>
            <a:r>
              <a:rPr lang="fr-FR" baseline="0" dirty="0" smtClean="0">
                <a:solidFill>
                  <a:srgbClr val="FF0000"/>
                </a:solidFill>
              </a:rPr>
              <a:t> seuls centre avec un labo intégré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>
                <a:solidFill>
                  <a:srgbClr val="FF0000"/>
                </a:solidFill>
              </a:rPr>
              <a:t>Beaucoup de projets étudiants (chaque</a:t>
            </a:r>
            <a:r>
              <a:rPr lang="fr-FR" baseline="0" dirty="0" smtClean="0">
                <a:solidFill>
                  <a:srgbClr val="FF0000"/>
                </a:solidFill>
              </a:rPr>
              <a:t> année)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53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Sacha</a:t>
            </a:r>
          </a:p>
          <a:p>
            <a:r>
              <a:rPr lang="fr-FR" dirty="0" smtClean="0"/>
              <a:t>Utilisation</a:t>
            </a:r>
            <a:r>
              <a:rPr lang="fr-FR" baseline="0" dirty="0" smtClean="0"/>
              <a:t> d’un contacteur unique</a:t>
            </a:r>
          </a:p>
          <a:p>
            <a:r>
              <a:rPr lang="fr-FR" baseline="0" dirty="0" smtClean="0"/>
              <a:t>N’importe quel périphérique Android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677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Yoann</a:t>
            </a:r>
          </a:p>
          <a:p>
            <a:r>
              <a:rPr lang="fr-FR" dirty="0" smtClean="0"/>
              <a:t>Pas de concurrence (Sauf Apple</a:t>
            </a:r>
            <a:r>
              <a:rPr lang="fr-FR" baseline="0" dirty="0" smtClean="0"/>
              <a:t> il y a a peine 2 ans)</a:t>
            </a:r>
          </a:p>
          <a:p>
            <a:r>
              <a:rPr lang="fr-FR" baseline="0" dirty="0" err="1" smtClean="0"/>
              <a:t>SwitchAccess</a:t>
            </a:r>
            <a:r>
              <a:rPr lang="fr-FR" baseline="0" dirty="0" smtClean="0"/>
              <a:t> dans Android 5.0 depuis quelques mois</a:t>
            </a:r>
            <a:endParaRPr lang="fr-FR" dirty="0" smtClean="0"/>
          </a:p>
          <a:p>
            <a:r>
              <a:rPr lang="fr-FR" dirty="0" smtClean="0"/>
              <a:t>Capacités différentes selon les personnes</a:t>
            </a:r>
          </a:p>
          <a:p>
            <a:r>
              <a:rPr lang="fr-FR" dirty="0" smtClean="0"/>
              <a:t>Agit</a:t>
            </a:r>
            <a:r>
              <a:rPr lang="fr-FR" baseline="0" dirty="0" smtClean="0"/>
              <a:t> sur tout le système</a:t>
            </a:r>
          </a:p>
          <a:p>
            <a:r>
              <a:rPr lang="fr-FR" baseline="0" dirty="0" err="1" smtClean="0"/>
              <a:t>Incompatibiliés</a:t>
            </a:r>
            <a:r>
              <a:rPr lang="fr-FR" baseline="0" dirty="0" smtClean="0"/>
              <a:t> qui peuvent exister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55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Florent</a:t>
            </a:r>
          </a:p>
          <a:p>
            <a:r>
              <a:rPr lang="fr-FR" dirty="0" smtClean="0"/>
              <a:t>Choix</a:t>
            </a:r>
            <a:r>
              <a:rPr lang="fr-FR" baseline="0" dirty="0" smtClean="0"/>
              <a:t> : projet très spécifique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401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Florent</a:t>
            </a:r>
          </a:p>
          <a:p>
            <a:r>
              <a:rPr lang="fr-FR" dirty="0" smtClean="0"/>
              <a:t>Ligne H + V pour pointer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593B3-7F41-CB47-BD7A-978D4DA909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93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0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02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283388" y="314325"/>
            <a:ext cx="860612" cy="365125"/>
          </a:xfrm>
          <a:custGeom>
            <a:avLst/>
            <a:gdLst>
              <a:gd name="connsiteX0" fmla="*/ 0 w 1028700"/>
              <a:gd name="connsiteY0" fmla="*/ 0 h 365125"/>
              <a:gd name="connsiteX1" fmla="*/ 846138 w 1028700"/>
              <a:gd name="connsiteY1" fmla="*/ 0 h 365125"/>
              <a:gd name="connsiteX2" fmla="*/ 1028700 w 1028700"/>
              <a:gd name="connsiteY2" fmla="*/ 182563 h 365125"/>
              <a:gd name="connsiteX3" fmla="*/ 846138 w 1028700"/>
              <a:gd name="connsiteY3" fmla="*/ 365125 h 365125"/>
              <a:gd name="connsiteX4" fmla="*/ 0 w 1028700"/>
              <a:gd name="connsiteY4" fmla="*/ 365125 h 365125"/>
              <a:gd name="connsiteX5" fmla="*/ 0 w 1028700"/>
              <a:gd name="connsiteY5" fmla="*/ 0 h 365125"/>
              <a:gd name="connsiteX0" fmla="*/ 0 w 863600"/>
              <a:gd name="connsiteY0" fmla="*/ 0 h 365125"/>
              <a:gd name="connsiteX1" fmla="*/ 846138 w 863600"/>
              <a:gd name="connsiteY1" fmla="*/ 0 h 365125"/>
              <a:gd name="connsiteX2" fmla="*/ 863600 w 863600"/>
              <a:gd name="connsiteY2" fmla="*/ 258763 h 365125"/>
              <a:gd name="connsiteX3" fmla="*/ 846138 w 863600"/>
              <a:gd name="connsiteY3" fmla="*/ 365125 h 365125"/>
              <a:gd name="connsiteX4" fmla="*/ 0 w 863600"/>
              <a:gd name="connsiteY4" fmla="*/ 365125 h 365125"/>
              <a:gd name="connsiteX5" fmla="*/ 0 w 863600"/>
              <a:gd name="connsiteY5" fmla="*/ 0 h 365125"/>
              <a:gd name="connsiteX0" fmla="*/ 266700 w 1130300"/>
              <a:gd name="connsiteY0" fmla="*/ 0 h 365125"/>
              <a:gd name="connsiteX1" fmla="*/ 1112838 w 1130300"/>
              <a:gd name="connsiteY1" fmla="*/ 0 h 365125"/>
              <a:gd name="connsiteX2" fmla="*/ 1130300 w 1130300"/>
              <a:gd name="connsiteY2" fmla="*/ 258763 h 365125"/>
              <a:gd name="connsiteX3" fmla="*/ 1112838 w 1130300"/>
              <a:gd name="connsiteY3" fmla="*/ 365125 h 365125"/>
              <a:gd name="connsiteX4" fmla="*/ 266700 w 1130300"/>
              <a:gd name="connsiteY4" fmla="*/ 365125 h 365125"/>
              <a:gd name="connsiteX5" fmla="*/ 0 w 1130300"/>
              <a:gd name="connsiteY5" fmla="*/ 168275 h 365125"/>
              <a:gd name="connsiteX6" fmla="*/ 266700 w 1130300"/>
              <a:gd name="connsiteY6" fmla="*/ 0 h 365125"/>
              <a:gd name="connsiteX0" fmla="*/ 203200 w 1066800"/>
              <a:gd name="connsiteY0" fmla="*/ 0 h 365125"/>
              <a:gd name="connsiteX1" fmla="*/ 1049338 w 1066800"/>
              <a:gd name="connsiteY1" fmla="*/ 0 h 365125"/>
              <a:gd name="connsiteX2" fmla="*/ 1066800 w 1066800"/>
              <a:gd name="connsiteY2" fmla="*/ 258763 h 365125"/>
              <a:gd name="connsiteX3" fmla="*/ 1049338 w 1066800"/>
              <a:gd name="connsiteY3" fmla="*/ 365125 h 365125"/>
              <a:gd name="connsiteX4" fmla="*/ 203200 w 1066800"/>
              <a:gd name="connsiteY4" fmla="*/ 365125 h 365125"/>
              <a:gd name="connsiteX5" fmla="*/ 0 w 1066800"/>
              <a:gd name="connsiteY5" fmla="*/ 174625 h 365125"/>
              <a:gd name="connsiteX6" fmla="*/ 203200 w 1066800"/>
              <a:gd name="connsiteY6" fmla="*/ 0 h 365125"/>
              <a:gd name="connsiteX0" fmla="*/ 203200 w 1049338"/>
              <a:gd name="connsiteY0" fmla="*/ 0 h 365125"/>
              <a:gd name="connsiteX1" fmla="*/ 1049338 w 1049338"/>
              <a:gd name="connsiteY1" fmla="*/ 0 h 365125"/>
              <a:gd name="connsiteX2" fmla="*/ 1049338 w 1049338"/>
              <a:gd name="connsiteY2" fmla="*/ 365125 h 365125"/>
              <a:gd name="connsiteX3" fmla="*/ 203200 w 1049338"/>
              <a:gd name="connsiteY3" fmla="*/ 365125 h 365125"/>
              <a:gd name="connsiteX4" fmla="*/ 0 w 1049338"/>
              <a:gd name="connsiteY4" fmla="*/ 174625 h 365125"/>
              <a:gd name="connsiteX5" fmla="*/ 203200 w 1049338"/>
              <a:gd name="connsiteY5" fmla="*/ 0 h 365125"/>
              <a:gd name="connsiteX0" fmla="*/ 204191 w 1050329"/>
              <a:gd name="connsiteY0" fmla="*/ 0 h 365125"/>
              <a:gd name="connsiteX1" fmla="*/ 1050329 w 1050329"/>
              <a:gd name="connsiteY1" fmla="*/ 0 h 365125"/>
              <a:gd name="connsiteX2" fmla="*/ 1050329 w 1050329"/>
              <a:gd name="connsiteY2" fmla="*/ 365125 h 365125"/>
              <a:gd name="connsiteX3" fmla="*/ 204191 w 1050329"/>
              <a:gd name="connsiteY3" fmla="*/ 365125 h 365125"/>
              <a:gd name="connsiteX4" fmla="*/ 86716 w 1050329"/>
              <a:gd name="connsiteY4" fmla="*/ 295275 h 365125"/>
              <a:gd name="connsiteX5" fmla="*/ 991 w 1050329"/>
              <a:gd name="connsiteY5" fmla="*/ 174625 h 365125"/>
              <a:gd name="connsiteX6" fmla="*/ 204191 w 1050329"/>
              <a:gd name="connsiteY6" fmla="*/ 0 h 365125"/>
              <a:gd name="connsiteX0" fmla="*/ 204191 w 1050329"/>
              <a:gd name="connsiteY0" fmla="*/ 0 h 365125"/>
              <a:gd name="connsiteX1" fmla="*/ 1050329 w 1050329"/>
              <a:gd name="connsiteY1" fmla="*/ 0 h 365125"/>
              <a:gd name="connsiteX2" fmla="*/ 1050329 w 1050329"/>
              <a:gd name="connsiteY2" fmla="*/ 365125 h 365125"/>
              <a:gd name="connsiteX3" fmla="*/ 204191 w 1050329"/>
              <a:gd name="connsiteY3" fmla="*/ 365125 h 365125"/>
              <a:gd name="connsiteX4" fmla="*/ 86716 w 1050329"/>
              <a:gd name="connsiteY4" fmla="*/ 295275 h 365125"/>
              <a:gd name="connsiteX5" fmla="*/ 991 w 1050329"/>
              <a:gd name="connsiteY5" fmla="*/ 174625 h 365125"/>
              <a:gd name="connsiteX6" fmla="*/ 204191 w 1050329"/>
              <a:gd name="connsiteY6" fmla="*/ 0 h 365125"/>
              <a:gd name="connsiteX0" fmla="*/ 203822 w 1049960"/>
              <a:gd name="connsiteY0" fmla="*/ 0 h 365125"/>
              <a:gd name="connsiteX1" fmla="*/ 1049960 w 1049960"/>
              <a:gd name="connsiteY1" fmla="*/ 0 h 365125"/>
              <a:gd name="connsiteX2" fmla="*/ 1049960 w 1049960"/>
              <a:gd name="connsiteY2" fmla="*/ 365125 h 365125"/>
              <a:gd name="connsiteX3" fmla="*/ 203822 w 1049960"/>
              <a:gd name="connsiteY3" fmla="*/ 365125 h 365125"/>
              <a:gd name="connsiteX4" fmla="*/ 127622 w 1049960"/>
              <a:gd name="connsiteY4" fmla="*/ 304800 h 365125"/>
              <a:gd name="connsiteX5" fmla="*/ 622 w 1049960"/>
              <a:gd name="connsiteY5" fmla="*/ 174625 h 365125"/>
              <a:gd name="connsiteX6" fmla="*/ 203822 w 1049960"/>
              <a:gd name="connsiteY6" fmla="*/ 0 h 365125"/>
              <a:gd name="connsiteX0" fmla="*/ 203200 w 1049338"/>
              <a:gd name="connsiteY0" fmla="*/ 0 h 365125"/>
              <a:gd name="connsiteX1" fmla="*/ 1049338 w 1049338"/>
              <a:gd name="connsiteY1" fmla="*/ 0 h 365125"/>
              <a:gd name="connsiteX2" fmla="*/ 1049338 w 1049338"/>
              <a:gd name="connsiteY2" fmla="*/ 365125 h 365125"/>
              <a:gd name="connsiteX3" fmla="*/ 203200 w 1049338"/>
              <a:gd name="connsiteY3" fmla="*/ 365125 h 365125"/>
              <a:gd name="connsiteX4" fmla="*/ 0 w 1049338"/>
              <a:gd name="connsiteY4" fmla="*/ 174625 h 365125"/>
              <a:gd name="connsiteX5" fmla="*/ 203200 w 1049338"/>
              <a:gd name="connsiteY5" fmla="*/ 0 h 365125"/>
              <a:gd name="connsiteX0" fmla="*/ 203200 w 1049338"/>
              <a:gd name="connsiteY0" fmla="*/ 0 h 365125"/>
              <a:gd name="connsiteX1" fmla="*/ 1049338 w 1049338"/>
              <a:gd name="connsiteY1" fmla="*/ 0 h 365125"/>
              <a:gd name="connsiteX2" fmla="*/ 1049338 w 1049338"/>
              <a:gd name="connsiteY2" fmla="*/ 365125 h 365125"/>
              <a:gd name="connsiteX3" fmla="*/ 203200 w 1049338"/>
              <a:gd name="connsiteY3" fmla="*/ 365125 h 365125"/>
              <a:gd name="connsiteX4" fmla="*/ 0 w 1049338"/>
              <a:gd name="connsiteY4" fmla="*/ 174625 h 365125"/>
              <a:gd name="connsiteX5" fmla="*/ 203200 w 1049338"/>
              <a:gd name="connsiteY5" fmla="*/ 0 h 365125"/>
              <a:gd name="connsiteX0" fmla="*/ 190500 w 1036638"/>
              <a:gd name="connsiteY0" fmla="*/ 0 h 365125"/>
              <a:gd name="connsiteX1" fmla="*/ 1036638 w 1036638"/>
              <a:gd name="connsiteY1" fmla="*/ 0 h 365125"/>
              <a:gd name="connsiteX2" fmla="*/ 1036638 w 1036638"/>
              <a:gd name="connsiteY2" fmla="*/ 365125 h 365125"/>
              <a:gd name="connsiteX3" fmla="*/ 190500 w 1036638"/>
              <a:gd name="connsiteY3" fmla="*/ 365125 h 365125"/>
              <a:gd name="connsiteX4" fmla="*/ 0 w 1036638"/>
              <a:gd name="connsiteY4" fmla="*/ 165100 h 365125"/>
              <a:gd name="connsiteX5" fmla="*/ 190500 w 1036638"/>
              <a:gd name="connsiteY5" fmla="*/ 0 h 365125"/>
              <a:gd name="connsiteX0" fmla="*/ 193675 w 1039813"/>
              <a:gd name="connsiteY0" fmla="*/ 0 h 365125"/>
              <a:gd name="connsiteX1" fmla="*/ 1039813 w 1039813"/>
              <a:gd name="connsiteY1" fmla="*/ 0 h 365125"/>
              <a:gd name="connsiteX2" fmla="*/ 1039813 w 1039813"/>
              <a:gd name="connsiteY2" fmla="*/ 365125 h 365125"/>
              <a:gd name="connsiteX3" fmla="*/ 193675 w 1039813"/>
              <a:gd name="connsiteY3" fmla="*/ 365125 h 365125"/>
              <a:gd name="connsiteX4" fmla="*/ 0 w 1039813"/>
              <a:gd name="connsiteY4" fmla="*/ 180975 h 365125"/>
              <a:gd name="connsiteX5" fmla="*/ 193675 w 1039813"/>
              <a:gd name="connsiteY5" fmla="*/ 0 h 365125"/>
              <a:gd name="connsiteX0" fmla="*/ 206375 w 1052513"/>
              <a:gd name="connsiteY0" fmla="*/ 0 h 365125"/>
              <a:gd name="connsiteX1" fmla="*/ 1052513 w 1052513"/>
              <a:gd name="connsiteY1" fmla="*/ 0 h 365125"/>
              <a:gd name="connsiteX2" fmla="*/ 1052513 w 1052513"/>
              <a:gd name="connsiteY2" fmla="*/ 365125 h 365125"/>
              <a:gd name="connsiteX3" fmla="*/ 206375 w 1052513"/>
              <a:gd name="connsiteY3" fmla="*/ 365125 h 365125"/>
              <a:gd name="connsiteX4" fmla="*/ 0 w 1052513"/>
              <a:gd name="connsiteY4" fmla="*/ 180975 h 365125"/>
              <a:gd name="connsiteX5" fmla="*/ 206375 w 1052513"/>
              <a:gd name="connsiteY5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2513" h="365125">
                <a:moveTo>
                  <a:pt x="206375" y="0"/>
                </a:moveTo>
                <a:lnTo>
                  <a:pt x="1052513" y="0"/>
                </a:lnTo>
                <a:lnTo>
                  <a:pt x="1052513" y="365125"/>
                </a:lnTo>
                <a:lnTo>
                  <a:pt x="206375" y="365125"/>
                </a:lnTo>
                <a:lnTo>
                  <a:pt x="0" y="180975"/>
                </a:lnTo>
                <a:lnTo>
                  <a:pt x="206375" y="0"/>
                </a:lnTo>
                <a:close/>
              </a:path>
            </a:pathLst>
          </a:custGeom>
          <a:solidFill>
            <a:srgbClr val="3F88FF"/>
          </a:solidFill>
          <a:effectLst/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/24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447146"/>
            <a:ext cx="9144000" cy="41084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25400" dir="162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1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3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81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1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57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6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14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5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9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r>
              <a:rPr lang="en-US" smtClean="0"/>
              <a:t>/00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71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Florent\Dropbox\Cours\IUT\Ann&#233;e%202\Anglais\ex10.mp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564609" y="3023425"/>
            <a:ext cx="3822700" cy="1254125"/>
          </a:xfrm>
        </p:spPr>
        <p:txBody>
          <a:bodyPr>
            <a:noAutofit/>
          </a:bodyPr>
          <a:lstStyle/>
          <a:p>
            <a:r>
              <a:rPr lang="fr-FR" sz="6000" dirty="0" err="1" smtClean="0">
                <a:solidFill>
                  <a:srgbClr val="3382F7"/>
                </a:solidFill>
              </a:rPr>
              <a:t>OneSwitch</a:t>
            </a:r>
            <a:endParaRPr lang="fr-FR" sz="4800" dirty="0">
              <a:solidFill>
                <a:srgbClr val="3382F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789170" y="4220846"/>
            <a:ext cx="3409950" cy="15494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fr-F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Projet de synthèse</a:t>
            </a:r>
          </a:p>
          <a:p>
            <a:pPr marL="0" indent="0" algn="r">
              <a:buNone/>
            </a:pPr>
            <a:r>
              <a:rPr lang="fr-F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IUT de Vannes</a:t>
            </a:r>
          </a:p>
          <a:p>
            <a:pPr marL="0" indent="0" algn="r">
              <a:buNone/>
            </a:pPr>
            <a:r>
              <a:rPr lang="fr-F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Jeudi 2 avril 2015</a:t>
            </a:r>
            <a:endParaRPr lang="fr-F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ic_launcher-we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884" y="579119"/>
            <a:ext cx="2261425" cy="2261425"/>
          </a:xfrm>
          <a:prstGeom prst="rect">
            <a:avLst/>
          </a:prstGeom>
        </p:spPr>
      </p:pic>
      <p:pic>
        <p:nvPicPr>
          <p:cNvPr id="1026" name="Picture 2" descr="C:\Users\Florent\Dropbox\Cours\IUT\Images\Logo I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779" y="3023425"/>
            <a:ext cx="1761683" cy="176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64754" y="1428297"/>
            <a:ext cx="7381875" cy="401385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dirty="0" smtClean="0"/>
              <a:t>Utilisation du kit de développement (SDK) Android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dirty="0" smtClean="0"/>
              <a:t>Création d’un service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dirty="0" smtClean="0"/>
              <a:t>MVC adapté</a:t>
            </a:r>
            <a:endParaRPr lang="fr-FR" dirty="0"/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dirty="0" smtClean="0"/>
              <a:t>Capture du clic sur la dalle tactile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36000" y="6447139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Développement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24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9576" y="1466440"/>
            <a:ext cx="699070" cy="820826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/>
        </p:nvSpPr>
        <p:spPr>
          <a:xfrm>
            <a:off x="2420906" y="254913"/>
            <a:ext cx="4302188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Choix techniques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2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6000" y="2530892"/>
            <a:ext cx="5557715" cy="2402782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Interface simple et ergonomique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Nombreux réglages pour une meilleure adaptation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Une page unique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36000" y="6447139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Développement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24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3" name="Picture 5" descr="Screenshot_2015-03-24-10-59-2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5794" y="1574132"/>
            <a:ext cx="2427920" cy="4316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2420906" y="254913"/>
            <a:ext cx="4302188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Interface graphique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4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_2015-03-24-10-48-5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970" y="1317976"/>
            <a:ext cx="2140631" cy="3805566"/>
          </a:xfrm>
          <a:prstGeom prst="rect">
            <a:avLst/>
          </a:prstGeom>
          <a:ln>
            <a:noFill/>
          </a:ln>
          <a:effectLst>
            <a:outerShdw blurRad="152400" dist="635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36000" y="6447139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Développement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24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551257" y="1823972"/>
            <a:ext cx="4323314" cy="400110"/>
          </a:xfrm>
          <a:prstGeom prst="rect">
            <a:avLst/>
          </a:prstGeom>
          <a:noFill/>
          <a:ln w="12700" cap="rnd" cmpd="sng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Des menus intuitifs et sobres</a:t>
            </a:r>
            <a:endParaRPr lang="fr-FR" sz="2000" dirty="0"/>
          </a:p>
        </p:txBody>
      </p:sp>
      <p:sp>
        <p:nvSpPr>
          <p:cNvPr id="16" name="ZoneTexte 15"/>
          <p:cNvSpPr txBox="1"/>
          <p:nvPr/>
        </p:nvSpPr>
        <p:spPr>
          <a:xfrm>
            <a:off x="3551257" y="2530023"/>
            <a:ext cx="432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Des actions rapides</a:t>
            </a:r>
            <a:endParaRPr lang="fr-FR" sz="2000" dirty="0"/>
          </a:p>
        </p:txBody>
      </p:sp>
      <p:pic>
        <p:nvPicPr>
          <p:cNvPr id="1028" name="Picture 4" descr="C:\Users\Florent\Dropbox\Cours\IUT\Année 2\Projet_Synthese\Images\ScreenShot\gestes_page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967" y="1317977"/>
            <a:ext cx="2140631" cy="3805566"/>
          </a:xfrm>
          <a:prstGeom prst="rect">
            <a:avLst/>
          </a:prstGeom>
          <a:ln>
            <a:noFill/>
          </a:ln>
          <a:effectLst>
            <a:outerShdw blurRad="152400" dist="63500" dir="2700000" algn="tl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3551257" y="3225516"/>
            <a:ext cx="432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Un long clic pour accéder aux raccourcis</a:t>
            </a:r>
            <a:endParaRPr lang="fr-FR" sz="2000" dirty="0"/>
          </a:p>
        </p:txBody>
      </p:sp>
      <p:pic>
        <p:nvPicPr>
          <p:cNvPr id="1026" name="Picture 2" descr="C:\Users\Florent\Dropbox\Cours\IUT\Année 2\Projet_Synthese\Images\ScreenShot\bouton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968" y="1317977"/>
            <a:ext cx="2140631" cy="3805566"/>
          </a:xfrm>
          <a:prstGeom prst="rect">
            <a:avLst/>
          </a:prstGeom>
          <a:ln>
            <a:noFill/>
          </a:ln>
          <a:effectLst>
            <a:outerShdw blurRad="152400" dist="63500" dir="2700000" algn="tl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lorent\Dropbox\Cours\IUT\Année 2\Projet_Synthese\Images\ScreenShot\clavi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971" y="1317979"/>
            <a:ext cx="2140630" cy="3805564"/>
          </a:xfrm>
          <a:prstGeom prst="rect">
            <a:avLst/>
          </a:prstGeom>
          <a:ln>
            <a:noFill/>
          </a:ln>
          <a:effectLst>
            <a:outerShdw blurRad="152400" dist="63500" dir="2700000" algn="tl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3551257" y="3934026"/>
            <a:ext cx="432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Un clavier adapté</a:t>
            </a:r>
            <a:endParaRPr lang="fr-FR" sz="2000" dirty="0"/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2420906" y="254913"/>
            <a:ext cx="4302188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Interface graphique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69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36000" y="6447139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Développement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24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60571" y="1582058"/>
            <a:ext cx="1991487" cy="721419"/>
          </a:xfrm>
          <a:prstGeom prst="rect">
            <a:avLst/>
          </a:prstGeom>
          <a:solidFill>
            <a:srgbClr val="3F88FF">
              <a:alpha val="15000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Fonctionnels</a:t>
            </a:r>
            <a:endParaRPr lang="fr-FR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75196" y="1582057"/>
            <a:ext cx="1980173" cy="721419"/>
          </a:xfrm>
          <a:prstGeom prst="rect">
            <a:avLst/>
          </a:prstGeom>
          <a:solidFill>
            <a:srgbClr val="3F88FF">
              <a:alpha val="15000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Unitaires</a:t>
            </a:r>
            <a:endParaRPr lang="fr-FR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Flèche vers le bas 3"/>
          <p:cNvSpPr/>
          <p:nvPr/>
        </p:nvSpPr>
        <p:spPr>
          <a:xfrm>
            <a:off x="2268000" y="2481943"/>
            <a:ext cx="417143" cy="1480456"/>
          </a:xfrm>
          <a:prstGeom prst="downArrow">
            <a:avLst/>
          </a:prstGeom>
          <a:solidFill>
            <a:srgbClr val="3382F7"/>
          </a:solidFill>
          <a:ln w="127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e bas 13"/>
          <p:cNvSpPr/>
          <p:nvPr/>
        </p:nvSpPr>
        <p:spPr>
          <a:xfrm>
            <a:off x="6256710" y="2481942"/>
            <a:ext cx="417143" cy="1480457"/>
          </a:xfrm>
          <a:prstGeom prst="downArrow">
            <a:avLst/>
          </a:prstGeom>
          <a:solidFill>
            <a:srgbClr val="3382F7"/>
          </a:solidFill>
          <a:ln w="127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Multiplier 4"/>
          <p:cNvSpPr/>
          <p:nvPr/>
        </p:nvSpPr>
        <p:spPr>
          <a:xfrm>
            <a:off x="6152354" y="2873827"/>
            <a:ext cx="625853" cy="696685"/>
          </a:xfrm>
          <a:prstGeom prst="mathMultiply">
            <a:avLst/>
          </a:prstGeom>
          <a:solidFill>
            <a:srgbClr val="C80000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226457" y="4252686"/>
            <a:ext cx="6691086" cy="1524000"/>
          </a:xfrm>
          <a:prstGeom prst="rect">
            <a:avLst/>
          </a:prstGeom>
          <a:solidFill>
            <a:srgbClr val="3F88FF">
              <a:alpha val="80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Séries de tests </a:t>
            </a:r>
            <a:endParaRPr lang="fr-FR" sz="3200" dirty="0"/>
          </a:p>
        </p:txBody>
      </p:sp>
      <p:pic>
        <p:nvPicPr>
          <p:cNvPr id="1026" name="Picture 2" descr="C:\Users\Florent\Dropbox\Cours\IUT\Année 2\Projet_Synthese\Images\Diapo_synthèse\Coch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00000">
            <a:off x="5980206" y="4558432"/>
            <a:ext cx="678800" cy="752851"/>
          </a:xfrm>
          <a:prstGeom prst="rect">
            <a:avLst/>
          </a:prstGeom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Tests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4" grpId="0" animBg="1"/>
      <p:bldP spid="14" grpId="0" animBg="1"/>
      <p:bldP spid="5" grpId="0" animBg="1"/>
      <p:bldP spid="5" grpId="1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36000" y="6447139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Développement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24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730743" y="1443404"/>
            <a:ext cx="3260686" cy="4064000"/>
          </a:xfrm>
          <a:prstGeom prst="roundRect">
            <a:avLst/>
          </a:prstGeom>
          <a:noFill/>
          <a:ln w="12700">
            <a:solidFill>
              <a:srgbClr val="3F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spcAft>
                <a:spcPts val="1800"/>
              </a:spcAft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Robotium</a:t>
            </a:r>
          </a:p>
          <a:p>
            <a:pPr marL="285750" indent="-285750">
              <a:spcBef>
                <a:spcPts val="600"/>
              </a:spcBef>
              <a:spcAft>
                <a:spcPts val="1800"/>
              </a:spcAft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Plus de 50 tests</a:t>
            </a:r>
          </a:p>
          <a:p>
            <a:pPr marL="285750" indent="-285750">
              <a:spcBef>
                <a:spcPts val="600"/>
              </a:spcBef>
              <a:spcAft>
                <a:spcPts val="1800"/>
              </a:spcAft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</a:rPr>
              <a:t>Testé sur 5 appareils différents</a:t>
            </a:r>
            <a:endParaRPr lang="fr-FR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Graphique 4"/>
          <p:cNvGraphicFramePr/>
          <p:nvPr>
            <p:extLst>
              <p:ext uri="{D42A27DB-BD31-4B8C-83A1-F6EECF244321}">
                <p14:modId xmlns:p14="http://schemas.microsoft.com/office/powerpoint/2010/main" val="2933271122"/>
              </p:ext>
            </p:extLst>
          </p:nvPr>
        </p:nvGraphicFramePr>
        <p:xfrm>
          <a:off x="2972229" y="138897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Tests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5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76411" y="1397454"/>
            <a:ext cx="7381875" cy="2262188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Méthode adaptée et basée sur SCRUM</a:t>
            </a:r>
          </a:p>
          <a:p>
            <a:r>
              <a:rPr lang="fr-FR" dirty="0" smtClean="0"/>
              <a:t>Implication du client</a:t>
            </a:r>
          </a:p>
          <a:p>
            <a:r>
              <a:rPr lang="fr-FR" dirty="0" smtClean="0"/>
              <a:t>Découpage en Sprints</a:t>
            </a:r>
          </a:p>
          <a:p>
            <a:r>
              <a:rPr lang="fr-FR" dirty="0" smtClean="0"/>
              <a:t>« Mêlées » quotidienne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708" y="3659642"/>
            <a:ext cx="6361575" cy="2414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48000" y="6447138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Gestion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Méthode Agile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48000" y="6447138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Gestion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Journée type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709956288"/>
              </p:ext>
            </p:extLst>
          </p:nvPr>
        </p:nvGraphicFramePr>
        <p:xfrm>
          <a:off x="984097" y="1150374"/>
          <a:ext cx="7103806" cy="4661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602FC9-A367-4E67-ADB9-8854261FC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8602FC9-A367-4E67-ADB9-8854261FC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6F8E46-8696-40A5-9B23-1644F35C46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A6F8E46-8696-40A5-9B23-1644F35C46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F6D9AA-FE87-45F9-835C-299B99F58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graphicEl>
                                              <a:dgm id="{FDF6D9AA-FE87-45F9-835C-299B99F58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F15869-8665-456E-BD6A-39EB43815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9CF15869-8665-456E-BD6A-39EB43815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85FD7C-51C9-4CFD-B044-6FC81C0AB2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B985FD7C-51C9-4CFD-B044-6FC81C0AB2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14C740-856E-4AC1-893D-650DF89CAE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DC14C740-856E-4AC1-893D-650DF89CAE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1C64ED-597B-44ED-A205-B86F90375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BA1C64ED-597B-44ED-A205-B86F903759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33DF32-B7BF-46EB-A96E-BB209958B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9233DF32-B7BF-46EB-A96E-BB209958B7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F95000-1AAD-415F-9DB0-FC905AE68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54F95000-1AAD-415F-9DB0-FC905AE687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867364-20E3-42AF-9405-57A423359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1D867364-20E3-42AF-9405-57A423359C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48000" y="6447138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Gestion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Déroulement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687879" y="2643617"/>
            <a:ext cx="8036767" cy="1415845"/>
            <a:chOff x="755999" y="3067663"/>
            <a:chExt cx="8036767" cy="1415845"/>
          </a:xfrm>
        </p:grpSpPr>
        <p:sp>
          <p:nvSpPr>
            <p:cNvPr id="6" name="Pentagone 5"/>
            <p:cNvSpPr/>
            <p:nvPr/>
          </p:nvSpPr>
          <p:spPr>
            <a:xfrm>
              <a:off x="755999" y="3067663"/>
              <a:ext cx="8036767" cy="1415845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/>
            <p:cNvSpPr/>
            <p:nvPr/>
          </p:nvSpPr>
          <p:spPr>
            <a:xfrm>
              <a:off x="965496" y="3485530"/>
              <a:ext cx="576000" cy="57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innerShdw blurRad="88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935756" y="3487585"/>
              <a:ext cx="576000" cy="57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innerShdw blurRad="88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2854948" y="3487585"/>
              <a:ext cx="576000" cy="57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innerShdw blurRad="88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3801708" y="3487585"/>
              <a:ext cx="576000" cy="57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innerShdw blurRad="88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4738375" y="3485526"/>
              <a:ext cx="576000" cy="57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innerShdw blurRad="88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5707968" y="3485528"/>
              <a:ext cx="576000" cy="57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innerShdw blurRad="88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6612899" y="3485526"/>
              <a:ext cx="576000" cy="57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innerShdw blurRad="88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7560000" y="3485524"/>
              <a:ext cx="576000" cy="57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innerShdw blurRad="889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483474" y="1575428"/>
            <a:ext cx="1368000" cy="864000"/>
          </a:xfrm>
          <a:prstGeom prst="rect">
            <a:avLst/>
          </a:prstGeom>
          <a:solidFill>
            <a:srgbClr val="3F88FF">
              <a:alpha val="75000"/>
            </a:srgb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Début du projet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372926" y="1575428"/>
            <a:ext cx="1368000" cy="864000"/>
          </a:xfrm>
          <a:prstGeom prst="rect">
            <a:avLst/>
          </a:prstGeom>
          <a:solidFill>
            <a:srgbClr val="3F88FF">
              <a:alpha val="75000"/>
            </a:srgb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Fin du sprint 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519788" y="4451469"/>
            <a:ext cx="1368000" cy="864000"/>
          </a:xfrm>
          <a:prstGeom prst="rect">
            <a:avLst/>
          </a:prstGeom>
          <a:solidFill>
            <a:srgbClr val="3F88FF">
              <a:alpha val="75000"/>
            </a:srgb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Rencontre avec le projet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385740" y="4451469"/>
            <a:ext cx="1368000" cy="864000"/>
          </a:xfrm>
          <a:prstGeom prst="rect">
            <a:avLst/>
          </a:prstGeom>
          <a:solidFill>
            <a:srgbClr val="3F88FF">
              <a:alpha val="75000"/>
            </a:srgb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Nouveau membre : Sacha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256353" y="1575428"/>
            <a:ext cx="1368000" cy="864000"/>
          </a:xfrm>
          <a:prstGeom prst="rect">
            <a:avLst/>
          </a:prstGeom>
          <a:solidFill>
            <a:srgbClr val="3F88FF">
              <a:alpha val="75000"/>
            </a:srgb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Fin des sprints 2 &amp; 3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292000" y="4451469"/>
            <a:ext cx="1368000" cy="864000"/>
          </a:xfrm>
          <a:prstGeom prst="rect">
            <a:avLst/>
          </a:prstGeom>
          <a:solidFill>
            <a:srgbClr val="3F88FF">
              <a:alpha val="75000"/>
            </a:srgb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2 semaines de projet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6141031" y="1575427"/>
            <a:ext cx="1368000" cy="864000"/>
          </a:xfrm>
          <a:prstGeom prst="rect">
            <a:avLst/>
          </a:prstGeom>
          <a:solidFill>
            <a:srgbClr val="3F88FF">
              <a:alpha val="75000"/>
            </a:srgb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Visite de </a:t>
            </a:r>
            <a:r>
              <a:rPr lang="fr-FR" dirty="0" err="1" smtClean="0">
                <a:solidFill>
                  <a:schemeClr val="bg1"/>
                </a:solidFill>
              </a:rPr>
              <a:t>Kerpape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7095880" y="4451469"/>
            <a:ext cx="1368000" cy="864000"/>
          </a:xfrm>
          <a:prstGeom prst="rect">
            <a:avLst/>
          </a:prstGeom>
          <a:solidFill>
            <a:srgbClr val="3F88FF">
              <a:alpha val="75000"/>
            </a:srgbClr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Fin du projet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48000" y="6447138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Gestion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Outils utilisés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18533" y="1422400"/>
            <a:ext cx="4784649" cy="210457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Développement : Eclipse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Gestion de versions : Git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Gestion de projet : Redmine</a:t>
            </a:r>
          </a:p>
        </p:txBody>
      </p:sp>
      <p:pic>
        <p:nvPicPr>
          <p:cNvPr id="1026" name="Picture 2" descr="C:\Users\Florent\Dropbox\Cours\IUT\Année 2\Projet_Synthese\Images\Diapo_synthèse\g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1496" y="423386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Florent\Dropbox\Cours\IUT\Année 2\Projet_Synthese\Images\Diapo_synthèse\Redmi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6478" y="4233862"/>
            <a:ext cx="127299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lorent\Dropbox\Cours\IUT\Année 2\Projet_Synthese\Images\Diapo_synthèse\android_eclip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2000" y="423386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81063" y="1428296"/>
            <a:ext cx="7381875" cy="42592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Pas de connaissances sur Android en début de projet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Prise en main des outils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Répartition des tâches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800" dirty="0" smtClean="0"/>
              <a:t>Solution de simulation du clic difficile à mettre en œuvre</a:t>
            </a:r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fr-FR" sz="2400" dirty="0" smtClean="0"/>
              <a:t>Nécessite un accès super-utilisateur (root)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20906" y="254913"/>
            <a:ext cx="4302188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Problèmes rencontrés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48000" y="6447138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Gestion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3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1200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6447141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Présentation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24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11910" y="1283109"/>
            <a:ext cx="2920180" cy="1489588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Raphaël LE GORANDE</a:t>
            </a:r>
          </a:p>
          <a:p>
            <a:pPr algn="ctr"/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Chef de Projet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01496" y="4375351"/>
            <a:ext cx="2920180" cy="1489588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Florent CATIAU-TRISTANT</a:t>
            </a:r>
          </a:p>
          <a:p>
            <a:pPr algn="ctr"/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Documentation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22324" y="4380269"/>
            <a:ext cx="2920180" cy="1489588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Sacha LORIOT</a:t>
            </a:r>
          </a:p>
          <a:p>
            <a:pPr algn="ctr"/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Développement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01496" y="2826771"/>
            <a:ext cx="2920180" cy="1489588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Yoann BOYERE</a:t>
            </a:r>
          </a:p>
          <a:p>
            <a:pPr algn="ctr"/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Tests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622324" y="2831689"/>
            <a:ext cx="2920180" cy="1489588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Mehdi HADDAD</a:t>
            </a:r>
          </a:p>
          <a:p>
            <a:pPr algn="ctr"/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Communication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1" name="Picture 3" descr="C:\Users\Florent\Dropbox\Cours\IUT\Année 2\Projet_Synthese\Images\Diapo_synthèse\te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407" y="3379836"/>
            <a:ext cx="803786" cy="80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lorent\Dropbox\Cours\IUT\Année 2\Projet_Synthese\Images\Diapo_synthèse\Bul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0132" y="3379836"/>
            <a:ext cx="924564" cy="92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lorent\Dropbox\Cours\IUT\Année 2\Projet_Synthese\Images\Diapo_synthèse\developper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5959" y="5125063"/>
            <a:ext cx="672909" cy="64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Florent\Dropbox\Cours\IUT\Année 2\Projet_Synthese\Images\Diapo_synthèse\chef_projet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995" y="1938417"/>
            <a:ext cx="688010" cy="83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Florent\Dropbox\Cours\IUT\Année 2\Projet_Synthese\Images\Diapo_synthèse\docum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4008" y="4994178"/>
            <a:ext cx="815156" cy="72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L’équipe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48000" y="6447138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Gestion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420906" y="254913"/>
            <a:ext cx="4302188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Problèmes rencontrés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Florent\Dropbox\Cours\IUT\Année 2\Projet_Synthese\Images\Matrice_Risq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73" y="1234167"/>
            <a:ext cx="7249854" cy="4498975"/>
          </a:xfrm>
          <a:prstGeom prst="rect">
            <a:avLst/>
          </a:prstGeom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47073" y="5776684"/>
            <a:ext cx="7249854" cy="3693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Matrice de risque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447141"/>
            <a:ext cx="1512000" cy="4108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Présentation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48000" y="6447138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Gestion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2" name="Picture 6" descr="Tableau_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7999" y="1187043"/>
            <a:ext cx="2756228" cy="2355243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Tableau_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494" y="1187043"/>
            <a:ext cx="2760268" cy="2265892"/>
          </a:xfrm>
          <a:prstGeom prst="rect">
            <a:avLst/>
          </a:pr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itle 3"/>
          <p:cNvSpPr txBox="1">
            <a:spLocks/>
          </p:cNvSpPr>
          <p:nvPr/>
        </p:nvSpPr>
        <p:spPr>
          <a:xfrm>
            <a:off x="2420906" y="254913"/>
            <a:ext cx="4302188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Tableaux de bords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Picture 8" descr="FullSizeRender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94" y="3647130"/>
            <a:ext cx="3070368" cy="25140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7" descr="Tableau_3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970" y="3647129"/>
            <a:ext cx="4769257" cy="25140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06125" y="2016191"/>
            <a:ext cx="7277263" cy="292598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/>
              <a:t>Enrichissement technique important</a:t>
            </a:r>
            <a:r>
              <a:rPr lang="fr-FR" sz="2800" dirty="0" smtClean="0"/>
              <a:t>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Un projet avec une demande réelle, concrète.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fr-FR" sz="2800" dirty="0" smtClean="0"/>
              <a:t>Acquisition d’un sens du travail en équipe et d’une autonomie.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32000" y="6447137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Conclusion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48000" y="6447138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Bilan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9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06125" y="2140177"/>
            <a:ext cx="7277263" cy="2925989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spcAft>
                <a:spcPts val="1800"/>
              </a:spcAft>
              <a:buNone/>
            </a:pPr>
            <a:r>
              <a:rPr lang="fr-FR" sz="2800" dirty="0" smtClean="0"/>
              <a:t>Monsieur </a:t>
            </a:r>
            <a:r>
              <a:rPr lang="fr-FR" sz="2800" b="1" dirty="0" smtClean="0"/>
              <a:t>Willy Allègre</a:t>
            </a:r>
          </a:p>
          <a:p>
            <a:pPr marL="0" indent="0" algn="ctr">
              <a:spcBef>
                <a:spcPts val="600"/>
              </a:spcBef>
              <a:spcAft>
                <a:spcPts val="1800"/>
              </a:spcAft>
              <a:buNone/>
            </a:pPr>
            <a:endParaRPr lang="fr-FR" sz="2400" dirty="0" smtClean="0"/>
          </a:p>
          <a:p>
            <a:pPr marL="0" indent="0" algn="ctr">
              <a:spcBef>
                <a:spcPts val="600"/>
              </a:spcBef>
              <a:spcAft>
                <a:spcPts val="1800"/>
              </a:spcAft>
              <a:buNone/>
            </a:pPr>
            <a:r>
              <a:rPr lang="fr-FR" sz="2800" dirty="0" smtClean="0"/>
              <a:t>Monsieur </a:t>
            </a:r>
            <a:r>
              <a:rPr lang="fr-FR" sz="2800" b="1" dirty="0" smtClean="0"/>
              <a:t>Matthieu Le </a:t>
            </a:r>
            <a:r>
              <a:rPr lang="fr-FR" sz="2800" b="1" dirty="0" err="1" smtClean="0"/>
              <a:t>Lain</a:t>
            </a:r>
            <a:endParaRPr lang="fr-FR" sz="2800" b="1" dirty="0" smtClean="0"/>
          </a:p>
          <a:p>
            <a:pPr marL="0" indent="0" algn="ctr">
              <a:spcBef>
                <a:spcPts val="600"/>
              </a:spcBef>
              <a:spcAft>
                <a:spcPts val="1800"/>
              </a:spcAft>
              <a:buNone/>
            </a:pPr>
            <a:endParaRPr lang="fr-FR" sz="2800" dirty="0"/>
          </a:p>
        </p:txBody>
      </p:sp>
      <p:sp>
        <p:nvSpPr>
          <p:cNvPr id="20" name="Rectangle 19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632000" y="6447137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Conclusion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48000" y="6447138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Remerciements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2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32000" y="6447137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Conclusion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48000" y="6447138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24000" y="6447139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Démonstration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Bouton d’action : Suivant 1">
            <a:hlinkClick r:id="rId3" action="ppaction://hlinkfile" highlightClick="1"/>
          </p:cNvPr>
          <p:cNvSpPr/>
          <p:nvPr/>
        </p:nvSpPr>
        <p:spPr>
          <a:xfrm>
            <a:off x="2268000" y="1509486"/>
            <a:ext cx="4572000" cy="4296228"/>
          </a:xfrm>
          <a:prstGeom prst="actionButtonForwardNex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phique 4"/>
          <p:cNvGraphicFramePr/>
          <p:nvPr>
            <p:extLst>
              <p:ext uri="{D42A27DB-BD31-4B8C-83A1-F6EECF244321}">
                <p14:modId xmlns:p14="http://schemas.microsoft.com/office/powerpoint/2010/main" val="409619143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Annexe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Lexique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8645" y="1548581"/>
            <a:ext cx="7654413" cy="3967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itchFamily="34" charset="0"/>
              <a:buChar char="•"/>
            </a:pPr>
            <a:r>
              <a:rPr lang="fr-FR" sz="2800" dirty="0">
                <a:solidFill>
                  <a:schemeClr val="tx1"/>
                </a:solidFill>
              </a:rPr>
              <a:t>MVC : Modèle Vue </a:t>
            </a:r>
            <a:r>
              <a:rPr lang="fr-FR" sz="2800" dirty="0" err="1">
                <a:solidFill>
                  <a:schemeClr val="tx1"/>
                </a:solidFill>
              </a:rPr>
              <a:t>Controleur</a:t>
            </a:r>
            <a:endParaRPr lang="fr-FR" sz="28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fr-FR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sz="2800" dirty="0">
                <a:solidFill>
                  <a:srgbClr val="FF0000"/>
                </a:solidFill>
              </a:rPr>
              <a:t>+ ?</a:t>
            </a:r>
          </a:p>
        </p:txBody>
      </p:sp>
    </p:spTree>
    <p:extLst>
      <p:ext uri="{BB962C8B-B14F-4D97-AF65-F5344CB8AC3E}">
        <p14:creationId xmlns:p14="http://schemas.microsoft.com/office/powerpoint/2010/main" val="422360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66787" y="1886903"/>
            <a:ext cx="7381875" cy="2784475"/>
          </a:xfrm>
        </p:spPr>
        <p:txBody>
          <a:bodyPr>
            <a:normAutofit/>
          </a:bodyPr>
          <a:lstStyle/>
          <a:p>
            <a:pPr marL="360000">
              <a:spcBef>
                <a:spcPts val="600"/>
              </a:spcBef>
              <a:spcAft>
                <a:spcPts val="600"/>
              </a:spcAft>
            </a:pPr>
            <a:r>
              <a:rPr lang="fr-FR" dirty="0" smtClean="0"/>
              <a:t>Projet de 5 mois</a:t>
            </a:r>
          </a:p>
          <a:p>
            <a:pPr marL="360000">
              <a:spcBef>
                <a:spcPts val="600"/>
              </a:spcBef>
              <a:spcAft>
                <a:spcPts val="600"/>
              </a:spcAft>
            </a:pPr>
            <a:r>
              <a:rPr lang="fr-FR" dirty="0" smtClean="0"/>
              <a:t>Mise à profit de nos compétences</a:t>
            </a:r>
            <a:endParaRPr lang="fr-FR" dirty="0"/>
          </a:p>
          <a:p>
            <a:pPr marL="360000">
              <a:spcBef>
                <a:spcPts val="600"/>
              </a:spcBef>
              <a:spcAft>
                <a:spcPts val="600"/>
              </a:spcAft>
            </a:pPr>
            <a:r>
              <a:rPr lang="fr-FR" dirty="0" smtClean="0"/>
              <a:t>Découvrir les outils de gestion de projet</a:t>
            </a:r>
          </a:p>
          <a:p>
            <a:pPr marL="360000">
              <a:spcBef>
                <a:spcPts val="600"/>
              </a:spcBef>
              <a:spcAft>
                <a:spcPts val="600"/>
              </a:spcAft>
            </a:pPr>
            <a:r>
              <a:rPr lang="fr-FR" dirty="0" smtClean="0"/>
              <a:t>Répondre à un besoin réel du client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1200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6447141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Présentation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4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8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56000" y="1605916"/>
            <a:ext cx="7381875" cy="377666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fr-FR" dirty="0" smtClean="0"/>
              <a:t>Présentation du projet</a:t>
            </a:r>
          </a:p>
          <a:p>
            <a:pPr>
              <a:buFont typeface="Wingdings" pitchFamily="2" charset="2"/>
              <a:buChar char="§"/>
            </a:pPr>
            <a:r>
              <a:rPr lang="fr-FR" dirty="0" smtClean="0"/>
              <a:t>Le problème</a:t>
            </a:r>
          </a:p>
          <a:p>
            <a:pPr>
              <a:buFont typeface="Wingdings" pitchFamily="2" charset="2"/>
              <a:buChar char="§"/>
            </a:pPr>
            <a:r>
              <a:rPr lang="fr-FR" dirty="0" smtClean="0"/>
              <a:t>Notre solution</a:t>
            </a:r>
          </a:p>
          <a:p>
            <a:pPr>
              <a:buFont typeface="Wingdings" pitchFamily="2" charset="2"/>
              <a:buChar char="§"/>
            </a:pPr>
            <a:r>
              <a:rPr lang="fr-FR" dirty="0" smtClean="0"/>
              <a:t>Développement, architecture</a:t>
            </a:r>
          </a:p>
          <a:p>
            <a:pPr>
              <a:buFont typeface="Wingdings" pitchFamily="2" charset="2"/>
              <a:buChar char="§"/>
            </a:pPr>
            <a:r>
              <a:rPr lang="fr-FR" dirty="0" smtClean="0"/>
              <a:t>Gestion de projet</a:t>
            </a:r>
          </a:p>
          <a:p>
            <a:pPr>
              <a:buFont typeface="Wingdings" pitchFamily="2" charset="2"/>
              <a:buChar char="§"/>
            </a:pPr>
            <a:r>
              <a:rPr lang="fr-FR" dirty="0" smtClean="0"/>
              <a:t>Conclusion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1200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6447141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Présentation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4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Sommaire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46146" y="1319213"/>
            <a:ext cx="7011988" cy="254158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800" dirty="0" smtClean="0"/>
              <a:t>Centre de rééducation de </a:t>
            </a:r>
            <a:r>
              <a:rPr lang="fr-FR" sz="2800" dirty="0" err="1" smtClean="0"/>
              <a:t>Kerpape</a:t>
            </a:r>
            <a:endParaRPr lang="fr-FR" sz="28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800" dirty="0" smtClean="0"/>
              <a:t>Laboratoire électronique</a:t>
            </a:r>
            <a:endParaRPr lang="fr-FR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800" dirty="0" smtClean="0"/>
              <a:t>Peu de capacité de développement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2800" dirty="0" smtClean="0"/>
              <a:t>Représenté par Willy Allègre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097" y="1698171"/>
            <a:ext cx="1311342" cy="12473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1200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447141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Présentation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24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Le client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Florent\Dropbox\Cours\IUT\Année 2\Projet_Synthese\Images\Diapo_synthèse\Map_Kerpape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18156" y="3749039"/>
            <a:ext cx="6761048" cy="2543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5062" y="1228725"/>
            <a:ext cx="7381875" cy="291655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r-FR" dirty="0" smtClean="0"/>
              <a:t>Rendre accessibles une tablette ou un Smartphone à des personnes à mobilité réduite</a:t>
            </a:r>
            <a:endParaRPr lang="fr-FR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r-FR" dirty="0" smtClean="0"/>
              <a:t>Plateforme Android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832" y="5024793"/>
            <a:ext cx="1051837" cy="1235034"/>
          </a:xfrm>
          <a:prstGeom prst="rect">
            <a:avLst/>
          </a:prstGeom>
        </p:spPr>
      </p:pic>
      <p:pic>
        <p:nvPicPr>
          <p:cNvPr id="4099" name="Picture 3" descr="C:\Users\Florent\Dropbox\Cours\IUT\Année 2\Projet_Synthese\Images\Diapo_synthèse\handic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000" y="3884368"/>
            <a:ext cx="1095613" cy="13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Florent\Dropbox\Cours\IUT\Année 2\Projet_Synthese\Images\Diapo_synthèse\accid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8000" y="3568641"/>
            <a:ext cx="1717173" cy="17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us 7"/>
          <p:cNvSpPr/>
          <p:nvPr/>
        </p:nvSpPr>
        <p:spPr>
          <a:xfrm>
            <a:off x="7226832" y="4297528"/>
            <a:ext cx="757839" cy="788027"/>
          </a:xfrm>
          <a:prstGeom prst="mathPlus">
            <a:avLst/>
          </a:prstGeom>
          <a:noFill/>
          <a:ln>
            <a:solidFill>
              <a:srgbClr val="005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12000" y="6440879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Problématique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24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Problématique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Florent\Dropbox\Cours\IUT\Année 2\Projet_Synthese\Images\Contacteu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978" y="2975591"/>
            <a:ext cx="1563551" cy="15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 droite 16"/>
          <p:cNvSpPr/>
          <p:nvPr/>
        </p:nvSpPr>
        <p:spPr>
          <a:xfrm>
            <a:off x="4753896" y="4449779"/>
            <a:ext cx="2057400" cy="483526"/>
          </a:xfrm>
          <a:prstGeom prst="rightArrow">
            <a:avLst/>
          </a:prstGeom>
          <a:noFill/>
          <a:ln>
            <a:solidFill>
              <a:srgbClr val="005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20293" y="1889760"/>
            <a:ext cx="6983413" cy="2773045"/>
          </a:xfrm>
          <a:ln>
            <a:gradFill>
              <a:gsLst>
                <a:gs pos="0">
                  <a:srgbClr val="FFFF00"/>
                </a:gs>
                <a:gs pos="100000">
                  <a:srgbClr val="FF0000"/>
                </a:gs>
                <a:gs pos="61000">
                  <a:srgbClr val="F57913"/>
                </a:gs>
              </a:gsLst>
              <a:lin ang="5400000" scaled="0"/>
            </a:gra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r-FR" dirty="0" smtClean="0"/>
              <a:t>Très peu de solutions existantes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r-FR" dirty="0" smtClean="0"/>
              <a:t>Besoins différents selon les utilisateurs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r-FR" dirty="0" smtClean="0"/>
              <a:t>Permissions et accès particuliers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fr-FR" dirty="0" smtClean="0"/>
              <a:t>Incompatibilité entre </a:t>
            </a:r>
            <a:r>
              <a:rPr lang="fr-FR" dirty="0"/>
              <a:t>version </a:t>
            </a:r>
            <a:r>
              <a:rPr lang="fr-FR" dirty="0" smtClean="0"/>
              <a:t>Android</a:t>
            </a:r>
            <a:endParaRPr lang="fr-FR" dirty="0"/>
          </a:p>
        </p:txBody>
      </p:sp>
      <p:pic>
        <p:nvPicPr>
          <p:cNvPr id="5122" name="Picture 2" descr="C:\Users\Florent\Dropbox\Cours\IUT\Année 2\Projet_Synthese\Images\Diapo_synthèse\Compteur_vert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1619" y="4953000"/>
            <a:ext cx="1640769" cy="1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4" name="Picture 4" descr="C:\Users\Florent\Dropbox\Cours\IUT\Année 2\Projet_Synthese\Images\Diapo_synthèse\Compteur_jaune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1618" y="4953000"/>
            <a:ext cx="1640770" cy="1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3" name="Picture 3" descr="C:\Users\Florent\Dropbox\Cours\IUT\Année 2\Projet_Synthese\Images\Diapo_synthèse\Compteur_rouge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1618" y="4953000"/>
            <a:ext cx="1640764" cy="10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7" name="Rectangle 26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12000" y="6440879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Problématique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24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Solution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Difficultés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à coins arrondis 22"/>
          <p:cNvSpPr/>
          <p:nvPr/>
        </p:nvSpPr>
        <p:spPr>
          <a:xfrm>
            <a:off x="2400300" y="1623422"/>
            <a:ext cx="4343400" cy="777240"/>
          </a:xfrm>
          <a:prstGeom prst="roundRect">
            <a:avLst/>
          </a:prstGeom>
          <a:noFill/>
          <a:ln w="6350">
            <a:solidFill>
              <a:srgbClr val="3F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Peu de </a:t>
            </a:r>
            <a:r>
              <a:rPr lang="fr-FR" sz="2800" smtClean="0">
                <a:solidFill>
                  <a:schemeClr val="tx1"/>
                </a:solidFill>
              </a:rPr>
              <a:t>choix possibles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629177" y="2801588"/>
            <a:ext cx="2025548" cy="2025548"/>
          </a:xfrm>
          <a:prstGeom prst="ellipse">
            <a:avLst/>
          </a:prstGeom>
          <a:solidFill>
            <a:srgbClr val="3F88FF">
              <a:alpha val="50000"/>
            </a:srgbClr>
          </a:solidFill>
          <a:ln>
            <a:solidFill>
              <a:schemeClr val="tx2">
                <a:lumMod val="60000"/>
                <a:lumOff val="40000"/>
                <a:alpha val="90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Ergonomie</a:t>
            </a: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905097" y="4102388"/>
            <a:ext cx="2025548" cy="2025548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tx2">
                <a:lumMod val="60000"/>
                <a:lumOff val="40000"/>
                <a:alpha val="90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Simplicité</a:t>
            </a: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381677" y="4102388"/>
            <a:ext cx="2025548" cy="2025548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solidFill>
              <a:schemeClr val="tx2">
                <a:lumMod val="60000"/>
                <a:lumOff val="40000"/>
                <a:alpha val="90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fr-FR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Efficacité</a:t>
            </a: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24000" y="6440879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Solution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Notre solution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04000" y="3106057"/>
            <a:ext cx="2111400" cy="2837543"/>
          </a:xfrm>
          <a:prstGeom prst="rect">
            <a:avLst/>
          </a:prstGeom>
          <a:noFill/>
          <a:ln w="12700">
            <a:solidFill>
              <a:srgbClr val="3F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indent="-350838">
              <a:spcAft>
                <a:spcPts val="1200"/>
              </a:spcAft>
              <a:buFont typeface="Wingdings" pitchFamily="2" charset="2"/>
              <a:buChar char="§"/>
              <a:tabLst>
                <a:tab pos="990600" algn="l"/>
              </a:tabLst>
            </a:pPr>
            <a:r>
              <a:rPr lang="fr-FR" sz="2000" dirty="0" smtClean="0">
                <a:solidFill>
                  <a:schemeClr val="tx1"/>
                </a:solidFill>
              </a:rPr>
              <a:t>Accueil</a:t>
            </a:r>
          </a:p>
          <a:p>
            <a:pPr marL="533400" indent="-350838">
              <a:spcAft>
                <a:spcPts val="1200"/>
              </a:spcAft>
              <a:buFont typeface="Wingdings" pitchFamily="2" charset="2"/>
              <a:buChar char="§"/>
              <a:tabLst>
                <a:tab pos="990600" algn="l"/>
              </a:tabLst>
            </a:pPr>
            <a:r>
              <a:rPr lang="fr-FR" sz="2000" dirty="0" smtClean="0">
                <a:solidFill>
                  <a:schemeClr val="tx1"/>
                </a:solidFill>
              </a:rPr>
              <a:t>Menu</a:t>
            </a:r>
          </a:p>
          <a:p>
            <a:pPr marL="533400" indent="-350838">
              <a:spcAft>
                <a:spcPts val="1200"/>
              </a:spcAft>
              <a:buFont typeface="Wingdings" pitchFamily="2" charset="2"/>
              <a:buChar char="§"/>
              <a:tabLst>
                <a:tab pos="990600" algn="l"/>
              </a:tabLst>
            </a:pPr>
            <a:r>
              <a:rPr lang="fr-FR" sz="2000" dirty="0" smtClean="0">
                <a:solidFill>
                  <a:schemeClr val="tx1"/>
                </a:solidFill>
              </a:rPr>
              <a:t>Multitâche</a:t>
            </a:r>
          </a:p>
          <a:p>
            <a:pPr marL="533400" indent="-350838">
              <a:spcAft>
                <a:spcPts val="1200"/>
              </a:spcAft>
              <a:buFont typeface="Wingdings" pitchFamily="2" charset="2"/>
              <a:buChar char="§"/>
              <a:tabLst>
                <a:tab pos="990600" algn="l"/>
              </a:tabLst>
            </a:pPr>
            <a:r>
              <a:rPr lang="fr-FR" sz="2000" dirty="0" smtClean="0">
                <a:solidFill>
                  <a:schemeClr val="tx1"/>
                </a:solidFill>
              </a:rPr>
              <a:t>Volume</a:t>
            </a:r>
          </a:p>
          <a:p>
            <a:pPr marL="533400" indent="-350838">
              <a:spcAft>
                <a:spcPts val="1200"/>
              </a:spcAft>
              <a:buFont typeface="Wingdings" pitchFamily="2" charset="2"/>
              <a:buChar char="§"/>
              <a:tabLst>
                <a:tab pos="990600" algn="l"/>
              </a:tabLst>
            </a:pPr>
            <a:r>
              <a:rPr lang="fr-FR" sz="2000" dirty="0" smtClean="0">
                <a:solidFill>
                  <a:schemeClr val="tx1"/>
                </a:solidFill>
              </a:rPr>
              <a:t>Retour</a:t>
            </a:r>
          </a:p>
          <a:p>
            <a:pPr marL="533400" indent="-350838">
              <a:spcAft>
                <a:spcPts val="1200"/>
              </a:spcAft>
              <a:buFont typeface="Wingdings" pitchFamily="2" charset="2"/>
              <a:buChar char="§"/>
              <a:tabLst>
                <a:tab pos="990600" algn="l"/>
              </a:tabLst>
            </a:pPr>
            <a:r>
              <a:rPr lang="fr-FR" sz="2000" dirty="0" smtClean="0">
                <a:solidFill>
                  <a:schemeClr val="tx1"/>
                </a:solidFill>
              </a:rPr>
              <a:t>Ok Google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56000" y="1227909"/>
            <a:ext cx="5578654" cy="4715691"/>
          </a:xfrm>
          <a:prstGeom prst="rect">
            <a:avLst/>
          </a:prstGeom>
          <a:noFill/>
          <a:ln>
            <a:noFill/>
          </a:ln>
          <a:effectLst>
            <a:glow rad="38100">
              <a:schemeClr val="bg1">
                <a:alpha val="7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8975" indent="-514350">
              <a:spcBef>
                <a:spcPts val="600"/>
              </a:spcBef>
              <a:spcAft>
                <a:spcPts val="3600"/>
              </a:spcAft>
              <a:buFont typeface="+mj-lt"/>
              <a:buAutoNum type="romanUcPeriod"/>
            </a:pPr>
            <a:r>
              <a:rPr lang="fr-FR" sz="2400" dirty="0" smtClean="0"/>
              <a:t>Balayage de l’écran par lignes</a:t>
            </a:r>
            <a:endParaRPr lang="fr-FR" sz="2400" dirty="0"/>
          </a:p>
          <a:p>
            <a:pPr marL="688975" indent="-514350">
              <a:spcBef>
                <a:spcPts val="600"/>
              </a:spcBef>
              <a:spcAft>
                <a:spcPts val="3600"/>
              </a:spcAft>
              <a:buFont typeface="+mj-lt"/>
              <a:buAutoNum type="romanUcPeriod"/>
            </a:pPr>
            <a:r>
              <a:rPr lang="fr-FR" sz="2400" dirty="0" smtClean="0"/>
              <a:t>Menus pop-ups </a:t>
            </a:r>
            <a:r>
              <a:rPr lang="fr-FR" sz="2400" dirty="0"/>
              <a:t>d’actions</a:t>
            </a:r>
          </a:p>
          <a:p>
            <a:pPr marL="688975" indent="-514350">
              <a:spcBef>
                <a:spcPts val="600"/>
              </a:spcBef>
              <a:spcAft>
                <a:spcPts val="3600"/>
              </a:spcAft>
              <a:buFont typeface="+mj-lt"/>
              <a:buAutoNum type="romanUcPeriod"/>
            </a:pPr>
            <a:r>
              <a:rPr lang="fr-FR" sz="2400" dirty="0" smtClean="0"/>
              <a:t>Simulation </a:t>
            </a:r>
            <a:r>
              <a:rPr lang="fr-FR" sz="2400" dirty="0"/>
              <a:t>de </a:t>
            </a:r>
            <a:r>
              <a:rPr lang="fr-FR" sz="2400" dirty="0" smtClean="0"/>
              <a:t>gestes à </a:t>
            </a:r>
            <a:r>
              <a:rPr lang="fr-FR" sz="2400" dirty="0"/>
              <a:t>l’endroit </a:t>
            </a:r>
            <a:r>
              <a:rPr lang="fr-FR" sz="2400" dirty="0" smtClean="0"/>
              <a:t>visé</a:t>
            </a:r>
          </a:p>
          <a:p>
            <a:pPr marL="688975" indent="-514350">
              <a:spcBef>
                <a:spcPts val="600"/>
              </a:spcBef>
              <a:spcAft>
                <a:spcPts val="3600"/>
              </a:spcAft>
              <a:buFont typeface="+mj-lt"/>
              <a:buAutoNum type="romanUcPeriod"/>
            </a:pPr>
            <a:r>
              <a:rPr lang="fr-FR" sz="2400" dirty="0" smtClean="0"/>
              <a:t>Raccourcis </a:t>
            </a:r>
            <a:r>
              <a:rPr lang="fr-FR" sz="2400" dirty="0"/>
              <a:t>vers les boutons </a:t>
            </a:r>
            <a:r>
              <a:rPr lang="fr-FR" sz="2400" dirty="0" smtClean="0"/>
              <a:t>physiques</a:t>
            </a:r>
            <a:endParaRPr lang="fr-FR" sz="2400" dirty="0"/>
          </a:p>
        </p:txBody>
      </p:sp>
      <p:sp>
        <p:nvSpPr>
          <p:cNvPr id="24" name="Rectangle 23"/>
          <p:cNvSpPr/>
          <p:nvPr/>
        </p:nvSpPr>
        <p:spPr>
          <a:xfrm>
            <a:off x="6802057" y="1227909"/>
            <a:ext cx="2111400" cy="1616891"/>
          </a:xfrm>
          <a:prstGeom prst="rect">
            <a:avLst/>
          </a:prstGeom>
          <a:noFill/>
          <a:ln w="12700">
            <a:solidFill>
              <a:srgbClr val="3F8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3400" indent="-350838">
              <a:spcAft>
                <a:spcPts val="1200"/>
              </a:spcAft>
              <a:buFont typeface="Wingdings" pitchFamily="2" charset="2"/>
              <a:buChar char="§"/>
              <a:tabLst>
                <a:tab pos="990600" algn="l"/>
              </a:tabLst>
            </a:pPr>
            <a:r>
              <a:rPr lang="fr-FR" sz="2000" dirty="0" smtClean="0">
                <a:solidFill>
                  <a:schemeClr val="tx1"/>
                </a:solidFill>
              </a:rPr>
              <a:t>Clic</a:t>
            </a:r>
          </a:p>
          <a:p>
            <a:pPr marL="533400" indent="-350838">
              <a:spcAft>
                <a:spcPts val="1200"/>
              </a:spcAft>
              <a:buFont typeface="Wingdings" pitchFamily="2" charset="2"/>
              <a:buChar char="§"/>
              <a:tabLst>
                <a:tab pos="990600" algn="l"/>
              </a:tabLst>
            </a:pPr>
            <a:r>
              <a:rPr lang="fr-FR" sz="2000" dirty="0" smtClean="0">
                <a:solidFill>
                  <a:schemeClr val="tx1"/>
                </a:solidFill>
              </a:rPr>
              <a:t>Clic long</a:t>
            </a:r>
          </a:p>
          <a:p>
            <a:pPr marL="533400" indent="-350838">
              <a:spcAft>
                <a:spcPts val="1200"/>
              </a:spcAft>
              <a:buFont typeface="Wingdings" pitchFamily="2" charset="2"/>
              <a:buChar char="§"/>
              <a:tabLst>
                <a:tab pos="990600" algn="l"/>
              </a:tabLst>
            </a:pPr>
            <a:r>
              <a:rPr lang="fr-FR" sz="2000" dirty="0" smtClean="0">
                <a:solidFill>
                  <a:schemeClr val="tx1"/>
                </a:solidFill>
              </a:rPr>
              <a:t>Glisser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44715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Présentation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24000" y="6440879"/>
            <a:ext cx="1512000" cy="410848"/>
          </a:xfrm>
          <a:prstGeom prst="rect">
            <a:avLst/>
          </a:prstGeom>
          <a:solidFill>
            <a:srgbClr val="3F88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Solution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12000" y="6447141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Problématique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60000" y="6447146"/>
            <a:ext cx="1584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48000" y="6447143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Gestion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36000" y="6447140"/>
            <a:ext cx="1512000" cy="410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</a:rPr>
              <a:t>Développement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2838841" y="254913"/>
            <a:ext cx="3525310" cy="685988"/>
          </a:xfrm>
          <a:prstGeom prst="rect">
            <a:avLst/>
          </a:prstGeom>
          <a:solidFill>
            <a:srgbClr val="4E93F8"/>
          </a:solidFill>
          <a:ln>
            <a:solidFill>
              <a:schemeClr val="bg1">
                <a:alpha val="70000"/>
              </a:schemeClr>
            </a:solidFill>
          </a:ln>
          <a:effectLst>
            <a:outerShdw blurRad="139700" sx="101000" sy="101000" algn="ctr" rotWithShape="0">
              <a:schemeClr val="tx1">
                <a:alpha val="25000"/>
              </a:scheme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  <a:flatTx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Notre solution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smtClean="0"/>
              <a:t>/24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0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build="p"/>
      <p:bldP spid="24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3172</TotalTime>
  <Words>919</Words>
  <Application>Microsoft Office PowerPoint</Application>
  <PresentationFormat>Affichage à l'écran (4:3)</PresentationFormat>
  <Paragraphs>389</Paragraphs>
  <Slides>26</Slides>
  <Notes>26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Thème Office</vt:lpstr>
      <vt:lpstr>OneSwitch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OneSwitch</dc:title>
  <dc:creator>Microsoft Office User</dc:creator>
  <cp:lastModifiedBy>Florent</cp:lastModifiedBy>
  <cp:revision>172</cp:revision>
  <dcterms:created xsi:type="dcterms:W3CDTF">2015-03-23T11:04:50Z</dcterms:created>
  <dcterms:modified xsi:type="dcterms:W3CDTF">2015-03-31T14:32:58Z</dcterms:modified>
</cp:coreProperties>
</file>